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62" r:id="rId3"/>
    <p:sldId id="464" r:id="rId4"/>
    <p:sldId id="411" r:id="rId5"/>
    <p:sldId id="377" r:id="rId6"/>
    <p:sldId id="413" r:id="rId7"/>
    <p:sldId id="477" r:id="rId8"/>
    <p:sldId id="285" r:id="rId9"/>
    <p:sldId id="480" r:id="rId10"/>
    <p:sldId id="478" r:id="rId11"/>
    <p:sldId id="479" r:id="rId12"/>
    <p:sldId id="466" r:id="rId13"/>
    <p:sldId id="481" r:id="rId14"/>
    <p:sldId id="437" r:id="rId15"/>
    <p:sldId id="438" r:id="rId16"/>
    <p:sldId id="436" r:id="rId17"/>
    <p:sldId id="468" r:id="rId18"/>
    <p:sldId id="469" r:id="rId19"/>
    <p:sldId id="470" r:id="rId20"/>
    <p:sldId id="381" r:id="rId21"/>
    <p:sldId id="422" r:id="rId22"/>
    <p:sldId id="406" r:id="rId23"/>
    <p:sldId id="442" r:id="rId24"/>
    <p:sldId id="445" r:id="rId25"/>
    <p:sldId id="472" r:id="rId26"/>
    <p:sldId id="474" r:id="rId27"/>
    <p:sldId id="482" r:id="rId28"/>
    <p:sldId id="483" r:id="rId29"/>
  </p:sldIdLst>
  <p:sldSz cx="9144000" cy="6858000" type="screen4x3"/>
  <p:notesSz cx="6761163" cy="99425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A50021"/>
    <a:srgbClr val="990033"/>
    <a:srgbClr val="FE0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90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36B04-306C-4084-9531-B7F3EE560515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0295F-E4F4-464F-8738-8EFC417AF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22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5665B-D7E9-4DEF-8FC5-CF97FB764938}" type="datetimeFigureOut">
              <a:rPr lang="zh-CN" altLang="en-US" smtClean="0"/>
              <a:pPr/>
              <a:t>2017/10/30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0D62A-0EDC-4DC8-9C32-FB765812F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47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571750" y="142875"/>
            <a:ext cx="6357938" cy="1571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表格占位符 13"/>
          <p:cNvSpPr>
            <a:spLocks noGrp="1"/>
          </p:cNvSpPr>
          <p:nvPr>
            <p:ph type="tbl" sz="quarter" idx="10"/>
          </p:nvPr>
        </p:nvSpPr>
        <p:spPr>
          <a:xfrm>
            <a:off x="3143239" y="2714625"/>
            <a:ext cx="5572165" cy="285751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таблицы</a:t>
            </a:r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28596" y="428604"/>
            <a:ext cx="2500313" cy="2214563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3143240" y="1428736"/>
            <a:ext cx="5572136" cy="114301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3143250" y="500063"/>
            <a:ext cx="3714750" cy="7858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占位符 6"/>
          <p:cNvSpPr>
            <a:spLocks noGrp="1"/>
          </p:cNvSpPr>
          <p:nvPr>
            <p:ph type="dgm" sz="quarter" idx="10"/>
          </p:nvPr>
        </p:nvSpPr>
        <p:spPr>
          <a:xfrm>
            <a:off x="3071802" y="571480"/>
            <a:ext cx="5214974" cy="4071966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714375" y="571480"/>
            <a:ext cx="2143125" cy="400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071813" y="4786313"/>
            <a:ext cx="3429000" cy="785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1785918" y="714356"/>
            <a:ext cx="5572125" cy="414337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диаграммы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500563" y="5000625"/>
            <a:ext cx="2857500" cy="85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42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857620" y="142875"/>
            <a:ext cx="5000630" cy="1643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696200" cy="457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461125"/>
            <a:ext cx="1219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86600" y="225425"/>
            <a:ext cx="17907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14800" y="6461125"/>
            <a:ext cx="1295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854FDC-3FC0-4BEE-8148-FDA68AA8379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1448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irina27@mail.ru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142844" y="188640"/>
            <a:ext cx="8858312" cy="1728192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endParaRPr lang="en-US" b="1" dirty="0" smtClean="0">
              <a:solidFill>
                <a:srgbClr val="9900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информационно-образовательной среды </a:t>
            </a:r>
            <a:r>
              <a:rPr lang="ru-RU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9900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 на базе ИБЦ»</a:t>
            </a:r>
            <a:endParaRPr lang="ru-RU" sz="2800" b="1" dirty="0">
              <a:solidFill>
                <a:srgbClr val="9900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zh-CN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380312" y="5445224"/>
            <a:ext cx="154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30.10.2017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312738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err="1" smtClean="0">
                <a:ln w="11430"/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ЛитРес:Школа</a:t>
            </a:r>
            <a:endParaRPr lang="ru-RU" sz="4800" b="1" spc="50" dirty="0">
              <a:ln w="11430"/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4" descr="http://a3.mzstatic.com/us/r1000/076/Purple2/v4/7a/7f/2b/7a7f2b4d-0926-8965-9072-7c2237c3bd97/mzl.eswbwrpo.1136x1136-7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62" y="1143735"/>
            <a:ext cx="8100392" cy="506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36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0166" y="285728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err="1" smtClean="0">
                <a:ln w="11430"/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ЛитРес</a:t>
            </a:r>
            <a:endParaRPr lang="ru-RU" sz="4800" b="1" spc="50" dirty="0">
              <a:ln w="11430"/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4" descr="http://a3.mzstatic.com/us/r1000/076/Purple2/v4/7a/7f/2b/7a7f2b4d-0926-8965-9072-7c2237c3bd97/mzl.eswbwrpo.1136x1136-7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14369"/>
            <a:ext cx="5303728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9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771" y="106139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взаимодействия</a:t>
            </a:r>
            <a:endParaRPr lang="ru-RU" sz="48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4" descr="http://a3.mzstatic.com/us/r1000/076/Purple2/v4/7a/7f/2b/7a7f2b4d-0926-8965-9072-7c2237c3bd97/mzl.eswbwrpo.1136x1136-7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92696"/>
            <a:ext cx="88569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Информируем обучающихся,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законных представителей обучающихся, педагогов об участии образовательной организации в проекте «</a:t>
            </a:r>
            <a:r>
              <a:rPr lang="ru-RU" sz="2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ЛитРес:Школа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1985358"/>
            <a:ext cx="698477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ОБРАБОТКУ ПЕРСОНАЛЬНЫХ ДАННЫХ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Я,______________________________________________________________________,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 родителя)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законный представитель несовершеннолетнего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__________</a:t>
            </a:r>
          </a:p>
          <a:p>
            <a:pPr algn="ctr"/>
            <a:r>
              <a:rPr lang="ru-RU" sz="1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(Ф.И.О. несовершеннолетнего)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даю свое согласие на включение моего ребенка в группу читателей информационно-библиотечного центра МБОУ СОШ № 19, подключенных к проекту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ЛитРес:Школа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обработку персональных данных, относящихся исключительно к перечисленным ниже: фамилия, имя, отчество; дата рождения; номер телефона,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согласие может быть отозвано в любой момент по моему  письменному заявлению.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подтверждаю, что, давая такое согласие, я действую по собственной воле и в своих интересах.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"____" ___________ 201__ г.                  _____________ /_____________/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Подпись        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Расшифровка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707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31273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взаимодействия</a:t>
            </a:r>
            <a:endParaRPr lang="ru-RU" sz="48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4" descr="http://a3.mzstatic.com/us/r1000/076/Purple2/v4/7a/7f/2b/7a7f2b4d-0926-8965-9072-7c2237c3bd97/mzl.eswbwrpo.1136x1136-7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137501"/>
            <a:ext cx="6815919" cy="1347333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/>
          <a:srcRect r="50147" b="71691"/>
          <a:stretch>
            <a:fillRect/>
          </a:stretch>
        </p:blipFill>
        <p:spPr bwMode="auto">
          <a:xfrm>
            <a:off x="142844" y="2285992"/>
            <a:ext cx="885831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6340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785794"/>
            <a:ext cx="864399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Передаем списки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библиотекарю базового информационно-библиотечного центра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irina27@mail.ru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30.10.2017г. 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 27.10.2017г. информация предоставлена МБОУ СОШ № 19, МБОУ СОШ № 23, МБОУ Лицей № 20, МБОУ Гимназия №24)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0"/>
            <a:ext cx="8132769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857232"/>
            <a:ext cx="850112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Ответственность ресурсного центра: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Разослать списки пользователей с логинами и паролями по ОО</a:t>
            </a:r>
          </a:p>
          <a:p>
            <a:pPr algn="just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Ответственность ОО: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Раздать логины и пароли пользователям;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Организовать работу по установке мобильного приложения «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ЛитРес:Школа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на мобильные устройства пользователей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0"/>
            <a:ext cx="8132769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76672"/>
            <a:ext cx="3429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876" y="3643314"/>
            <a:ext cx="857256" cy="1200329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7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88640"/>
            <a:ext cx="3429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4678" y="428604"/>
            <a:ext cx="3286148" cy="646331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04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88640"/>
            <a:ext cx="3429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6116" y="1071546"/>
            <a:ext cx="3286148" cy="923330"/>
          </a:xfrm>
          <a:prstGeom prst="rect">
            <a:avLst/>
          </a:prstGeom>
          <a:noFill/>
          <a:ln w="762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85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764704"/>
            <a:ext cx="673693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9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142844" y="357166"/>
            <a:ext cx="8858312" cy="2999826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ru-RU" altLang="zh-CN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«Эксперты бьют тревогу, потому что, </a:t>
            </a:r>
            <a:r>
              <a:rPr lang="ru-RU" altLang="zh-CN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</a:p>
          <a:p>
            <a:pPr algn="just">
              <a:spcBef>
                <a:spcPts val="0"/>
              </a:spcBef>
              <a:buNone/>
            </a:pPr>
            <a:r>
              <a:rPr lang="ru-RU" altLang="zh-CN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 </a:t>
            </a:r>
            <a:r>
              <a:rPr lang="ru-RU" altLang="zh-CN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оценкам, у 25–45% </a:t>
            </a:r>
            <a:r>
              <a:rPr lang="ru-RU" altLang="zh-CN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наших</a:t>
            </a:r>
          </a:p>
          <a:p>
            <a:pPr algn="just">
              <a:spcBef>
                <a:spcPts val="0"/>
              </a:spcBef>
              <a:buNone/>
            </a:pPr>
            <a:r>
              <a:rPr lang="ru-RU" altLang="zh-CN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altLang="zh-CN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потеряно функциональное чтение». </a:t>
            </a:r>
            <a:endParaRPr lang="ru-RU" altLang="zh-CN" b="1" dirty="0" smtClean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endParaRPr lang="ru-RU" altLang="zh-CN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buNone/>
            </a:pPr>
            <a:endParaRPr lang="ru-RU" altLang="zh-CN" sz="2400" b="1" dirty="0" smtClean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ru-RU" altLang="zh-CN" sz="2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zh-CN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Ю. Васильева</a:t>
            </a:r>
          </a:p>
          <a:p>
            <a:pPr algn="just">
              <a:spcBef>
                <a:spcPts val="0"/>
              </a:spcBef>
              <a:buNone/>
            </a:pP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9669"/>
            <a:ext cx="6372200" cy="450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40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312738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ЛитРес:Школа</a:t>
            </a:r>
            <a:endParaRPr lang="ru-RU" sz="48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4" descr="http://a3.mzstatic.com/us/r1000/076/Purple2/v4/7a/7f/2b/7a7f2b4d-0926-8965-9072-7c2237c3bd97/mzl.eswbwrpo.1136x1136-7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46022"/>
            <a:ext cx="7797958" cy="487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92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28728" y="285728"/>
            <a:ext cx="6143668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подключения образовательных организаций </a:t>
            </a:r>
          </a:p>
          <a:p>
            <a:pPr algn="ctr"/>
            <a:r>
              <a:rPr lang="ru-RU" sz="4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проекту «</a:t>
            </a:r>
            <a:r>
              <a:rPr lang="ru-RU" sz="4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ЛитРес:Школа</a:t>
            </a:r>
            <a:r>
              <a:rPr lang="ru-RU" sz="4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8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3174" y="4500570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3 - 31 октября 2017 года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84784"/>
            <a:ext cx="4008935" cy="2696920"/>
          </a:xfrm>
          <a:prstGeom prst="rect">
            <a:avLst/>
          </a:prstGeom>
        </p:spPr>
      </p:pic>
      <p:sp>
        <p:nvSpPr>
          <p:cNvPr id="5" name="Выноска со стрелкой вправо 4"/>
          <p:cNvSpPr/>
          <p:nvPr/>
        </p:nvSpPr>
        <p:spPr>
          <a:xfrm>
            <a:off x="611560" y="1488994"/>
            <a:ext cx="3240360" cy="309634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Печатные издания из фондов:</a:t>
            </a:r>
          </a:p>
          <a:p>
            <a:pPr marL="285750" indent="-285750">
              <a:buFontTx/>
              <a:buChar char="-"/>
            </a:pPr>
            <a:r>
              <a:rPr lang="ru-RU" dirty="0"/>
              <a:t>ш</a:t>
            </a:r>
            <a:r>
              <a:rPr lang="ru-RU" dirty="0" smtClean="0"/>
              <a:t>кольной библиотеки;</a:t>
            </a:r>
          </a:p>
          <a:p>
            <a:pPr marL="285750" indent="-285750">
              <a:buFontTx/>
              <a:buChar char="-"/>
            </a:pPr>
            <a:r>
              <a:rPr lang="ru-RU" dirty="0"/>
              <a:t>м</a:t>
            </a:r>
            <a:r>
              <a:rPr lang="ru-RU" dirty="0" smtClean="0"/>
              <a:t>униципальной библиотеки;</a:t>
            </a:r>
          </a:p>
          <a:p>
            <a:pPr marL="285750" indent="-285750">
              <a:buFontTx/>
              <a:buChar char="-"/>
            </a:pPr>
            <a:r>
              <a:rPr lang="ru-RU" dirty="0"/>
              <a:t>л</a:t>
            </a:r>
            <a:r>
              <a:rPr lang="ru-RU" dirty="0" smtClean="0"/>
              <a:t>ичных библиотек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7975" y="312738"/>
            <a:ext cx="8224465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Эффективное сочетание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традиционных и новых технологий!!!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3707904" y="4293096"/>
            <a:ext cx="5112568" cy="201201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Электронные издания: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из каталога «</a:t>
            </a:r>
            <a:r>
              <a:rPr lang="ru-RU" dirty="0" err="1" smtClean="0"/>
              <a:t>ЛитРес:Школа</a:t>
            </a:r>
            <a:r>
              <a:rPr lang="ru-RU" dirty="0" smtClean="0"/>
              <a:t>»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из других Интернет-источников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577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37203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ЭЛЕКТРОННОЕ ЧТЕНИЕ</a:t>
            </a:r>
          </a:p>
          <a:p>
            <a:pPr algn="ctr"/>
            <a:r>
              <a:rPr lang="ru-RU" sz="32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компонент образовательной деятельности</a:t>
            </a:r>
            <a:endParaRPr lang="ru-RU" sz="32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15" t="10040" r="1056" b="4622"/>
          <a:stretch/>
        </p:blipFill>
        <p:spPr>
          <a:xfrm>
            <a:off x="539552" y="1359133"/>
            <a:ext cx="7560840" cy="36724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771800" y="2852936"/>
            <a:ext cx="626469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Ноябрь – декабрь 2017г.</a:t>
            </a:r>
          </a:p>
          <a:p>
            <a:pPr algn="ctr"/>
            <a:r>
              <a:rPr lang="ru-RU" sz="3200" dirty="0" smtClean="0"/>
              <a:t>Сертификат о повышении квалификации в объеме 24 часов</a:t>
            </a:r>
            <a:endParaRPr lang="ru-RU" sz="3200" dirty="0"/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3311860" y="4581128"/>
            <a:ext cx="5184576" cy="1602541"/>
          </a:xfrm>
          <a:prstGeom prst="upArrow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3 темы – 3 недели</a:t>
            </a:r>
          </a:p>
        </p:txBody>
      </p:sp>
    </p:spTree>
    <p:extLst>
      <p:ext uri="{BB962C8B-B14F-4D97-AF65-F5344CB8AC3E}">
        <p14:creationId xmlns:p14="http://schemas.microsoft.com/office/powerpoint/2010/main" val="4199589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37203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ЭЛЕКТРОННОЕ ЧТЕНИЕ</a:t>
            </a:r>
          </a:p>
          <a:p>
            <a:pPr algn="ctr"/>
            <a:r>
              <a:rPr lang="ru-RU" sz="32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компонент образовательной деятельности</a:t>
            </a:r>
            <a:endParaRPr lang="ru-RU" sz="32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528535" y="1403555"/>
            <a:ext cx="4536504" cy="129614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Оставляем заявку</a:t>
            </a:r>
            <a:endParaRPr lang="ru-RU" sz="3600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475656" y="2714905"/>
            <a:ext cx="4536504" cy="129614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Заключаем договор</a:t>
            </a:r>
            <a:endParaRPr lang="ru-RU" sz="3600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796787" y="4026255"/>
            <a:ext cx="4536504" cy="129614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Проходим обучение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5334511"/>
            <a:ext cx="5400600" cy="914913"/>
          </a:xfrm>
          <a:prstGeom prst="rect">
            <a:avLst/>
          </a:prstGeom>
          <a:solidFill>
            <a:srgbClr val="FF0000"/>
          </a:solidFill>
          <a:ln>
            <a:solidFill>
              <a:srgbClr val="FE0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Используем полученные знания</a:t>
            </a:r>
          </a:p>
          <a:p>
            <a:pPr algn="ctr"/>
            <a:r>
              <a:rPr lang="ru-RU" sz="2400" b="1" dirty="0" smtClean="0"/>
              <a:t>в профессиональной деятельности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38639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6632"/>
            <a:ext cx="7697751" cy="654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5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864336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3319"/>
            <a:ext cx="8640960" cy="669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6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052736"/>
            <a:ext cx="4608512" cy="35553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32"/>
            <a:ext cx="4534830" cy="3023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5128671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48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59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440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sz="36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едеральная целевая программа развития образования 2016-2020</a:t>
            </a:r>
            <a:endParaRPr lang="ru-RU" sz="36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5214950"/>
            <a:ext cx="6658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https://stage.kuz-edu.ru/section2-4</a:t>
            </a:r>
            <a:r>
              <a:rPr lang="ru-RU" sz="2800" b="1" dirty="0" err="1" smtClean="0"/>
              <a:t>edu.ru</a:t>
            </a:r>
            <a:r>
              <a:rPr lang="ru-RU" sz="2800" b="1" dirty="0"/>
              <a:t>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3079" r="1655" b="3725"/>
          <a:stretch>
            <a:fillRect/>
          </a:stretch>
        </p:blipFill>
        <p:spPr bwMode="auto">
          <a:xfrm>
            <a:off x="1928794" y="1357298"/>
            <a:ext cx="5594555" cy="3786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26955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AutoShape 3"/>
          <p:cNvSpPr>
            <a:spLocks noChangeArrowheads="1"/>
          </p:cNvSpPr>
          <p:nvPr/>
        </p:nvSpPr>
        <p:spPr bwMode="gray">
          <a:xfrm rot="17973186">
            <a:off x="4639821" y="2485896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gray">
          <a:xfrm rot="1417820">
            <a:off x="5338713" y="4350711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gray">
          <a:xfrm rot="9081290">
            <a:off x="2940396" y="4272792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gray">
          <a:xfrm rot="20479819">
            <a:off x="5454658" y="3405312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712" name="AutoShape 8"/>
          <p:cNvSpPr>
            <a:spLocks noChangeArrowheads="1"/>
          </p:cNvSpPr>
          <p:nvPr/>
        </p:nvSpPr>
        <p:spPr bwMode="gray">
          <a:xfrm rot="12529018">
            <a:off x="2966753" y="3158979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713" name="Oval 9"/>
          <p:cNvSpPr>
            <a:spLocks noChangeArrowheads="1"/>
          </p:cNvSpPr>
          <p:nvPr/>
        </p:nvSpPr>
        <p:spPr bwMode="black">
          <a:xfrm>
            <a:off x="2692400" y="1970088"/>
            <a:ext cx="3743325" cy="374491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774280" y="1861344"/>
            <a:ext cx="360363" cy="360363"/>
            <a:chOff x="1973" y="1706"/>
            <a:chExt cx="227" cy="227"/>
          </a:xfrm>
        </p:grpSpPr>
        <p:sp>
          <p:nvSpPr>
            <p:cNvPr id="72715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16" name="Oval 12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672725" y="4423794"/>
            <a:ext cx="360362" cy="360362"/>
            <a:chOff x="1565" y="2659"/>
            <a:chExt cx="227" cy="227"/>
          </a:xfrm>
        </p:grpSpPr>
        <p:sp>
          <p:nvSpPr>
            <p:cNvPr id="72718" name="Oval 14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19" name="Oval 15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269852" y="5373131"/>
            <a:ext cx="360362" cy="360362"/>
            <a:chOff x="2109" y="3612"/>
            <a:chExt cx="227" cy="227"/>
          </a:xfrm>
        </p:grpSpPr>
        <p:sp>
          <p:nvSpPr>
            <p:cNvPr id="72721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22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5176044" y="1951595"/>
            <a:ext cx="360362" cy="360362"/>
            <a:chOff x="3470" y="1706"/>
            <a:chExt cx="227" cy="227"/>
          </a:xfrm>
        </p:grpSpPr>
        <p:sp>
          <p:nvSpPr>
            <p:cNvPr id="72724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25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6188510" y="3124073"/>
            <a:ext cx="360362" cy="360362"/>
            <a:chOff x="3923" y="2659"/>
            <a:chExt cx="227" cy="227"/>
          </a:xfrm>
        </p:grpSpPr>
        <p:sp>
          <p:nvSpPr>
            <p:cNvPr id="72727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28" name="Oval 24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6108651" y="4518026"/>
            <a:ext cx="360363" cy="360362"/>
            <a:chOff x="3515" y="3521"/>
            <a:chExt cx="227" cy="227"/>
          </a:xfrm>
        </p:grpSpPr>
        <p:sp>
          <p:nvSpPr>
            <p:cNvPr id="72730" name="Oval 26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31" name="Oval 27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2732" name="Oval 28"/>
          <p:cNvSpPr>
            <a:spLocks noChangeArrowheads="1"/>
          </p:cNvSpPr>
          <p:nvPr/>
        </p:nvSpPr>
        <p:spPr bwMode="gray">
          <a:xfrm>
            <a:off x="3624263" y="292258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733" name="Oval 29"/>
          <p:cNvSpPr>
            <a:spLocks noChangeArrowheads="1"/>
          </p:cNvSpPr>
          <p:nvPr/>
        </p:nvSpPr>
        <p:spPr bwMode="gray">
          <a:xfrm>
            <a:off x="3629025" y="2928938"/>
            <a:ext cx="1944688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734" name="Oval 30"/>
          <p:cNvSpPr>
            <a:spLocks noChangeArrowheads="1"/>
          </p:cNvSpPr>
          <p:nvPr/>
        </p:nvSpPr>
        <p:spPr bwMode="gray">
          <a:xfrm>
            <a:off x="3751263" y="3049588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2735" name="Oval 31"/>
          <p:cNvSpPr>
            <a:spLocks noChangeArrowheads="1"/>
          </p:cNvSpPr>
          <p:nvPr/>
        </p:nvSpPr>
        <p:spPr bwMode="gray">
          <a:xfrm>
            <a:off x="3733800" y="3022600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3835400" y="3133725"/>
            <a:ext cx="1522413" cy="1522413"/>
            <a:chOff x="2416" y="1974"/>
            <a:chExt cx="959" cy="959"/>
          </a:xfrm>
        </p:grpSpPr>
        <p:sp>
          <p:nvSpPr>
            <p:cNvPr id="72736" name="Oval 32"/>
            <p:cNvSpPr>
              <a:spLocks noChangeArrowheads="1"/>
            </p:cNvSpPr>
            <p:nvPr/>
          </p:nvSpPr>
          <p:spPr bwMode="gray">
            <a:xfrm>
              <a:off x="2416" y="1974"/>
              <a:ext cx="959" cy="95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2737" name="Oval 33"/>
            <p:cNvSpPr>
              <a:spLocks noChangeArrowheads="1"/>
            </p:cNvSpPr>
            <p:nvPr/>
          </p:nvSpPr>
          <p:spPr bwMode="gray">
            <a:xfrm>
              <a:off x="2430" y="1986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738" name="Oval 34"/>
            <p:cNvSpPr>
              <a:spLocks noChangeArrowheads="1"/>
            </p:cNvSpPr>
            <p:nvPr/>
          </p:nvSpPr>
          <p:spPr bwMode="gray">
            <a:xfrm>
              <a:off x="2441" y="1992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739" name="Oval 35"/>
            <p:cNvSpPr>
              <a:spLocks noChangeArrowheads="1"/>
            </p:cNvSpPr>
            <p:nvPr/>
          </p:nvSpPr>
          <p:spPr bwMode="gray">
            <a:xfrm>
              <a:off x="2451" y="2001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2740" name="Oval 36"/>
            <p:cNvSpPr>
              <a:spLocks noChangeArrowheads="1"/>
            </p:cNvSpPr>
            <p:nvPr/>
          </p:nvSpPr>
          <p:spPr bwMode="gray">
            <a:xfrm>
              <a:off x="2502" y="2024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2741" name="Text Box 37"/>
          <p:cNvSpPr txBox="1">
            <a:spLocks noChangeArrowheads="1"/>
          </p:cNvSpPr>
          <p:nvPr/>
        </p:nvSpPr>
        <p:spPr bwMode="auto">
          <a:xfrm>
            <a:off x="3839452" y="3350766"/>
            <a:ext cx="150284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</a:rPr>
              <a:t>РИБРЦ</a:t>
            </a:r>
          </a:p>
          <a:p>
            <a:pPr algn="ctr" eaLnBrk="0" hangingPunct="0"/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</a:rPr>
              <a:t>(библиотека</a:t>
            </a:r>
          </a:p>
          <a:p>
            <a:pPr algn="ctr" eaLnBrk="0" hangingPunct="0"/>
            <a:r>
              <a:rPr lang="ru-RU" alt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КРИПКиПРО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alt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2742" name="Text Box 38"/>
          <p:cNvSpPr txBox="1">
            <a:spLocks noChangeArrowheads="1"/>
          </p:cNvSpPr>
          <p:nvPr/>
        </p:nvSpPr>
        <p:spPr bwMode="auto">
          <a:xfrm>
            <a:off x="5396576" y="1445317"/>
            <a:ext cx="25823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600" dirty="0" smtClean="0"/>
              <a:t>ИБЦ  МАОУ</a:t>
            </a:r>
          </a:p>
          <a:p>
            <a:pPr eaLnBrk="0" hangingPunct="0"/>
            <a:r>
              <a:rPr lang="ru-RU" altLang="ru-RU" sz="1600" dirty="0" smtClean="0"/>
              <a:t>«Гимназия города Юрги»</a:t>
            </a:r>
            <a:endParaRPr lang="en-US" altLang="ru-RU" sz="1600" dirty="0"/>
          </a:p>
        </p:txBody>
      </p:sp>
      <p:sp>
        <p:nvSpPr>
          <p:cNvPr id="72743" name="Text Box 39"/>
          <p:cNvSpPr txBox="1">
            <a:spLocks noChangeArrowheads="1"/>
          </p:cNvSpPr>
          <p:nvPr/>
        </p:nvSpPr>
        <p:spPr bwMode="auto">
          <a:xfrm>
            <a:off x="1356803" y="1592873"/>
            <a:ext cx="23769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ru-RU" altLang="ru-RU" sz="1600" dirty="0" smtClean="0"/>
              <a:t>ИБЦ МАОУ СОШ №14,</a:t>
            </a:r>
          </a:p>
          <a:p>
            <a:pPr algn="r" eaLnBrk="0" hangingPunct="0"/>
            <a:r>
              <a:rPr lang="ru-RU" altLang="ru-RU" sz="1600" dirty="0" smtClean="0"/>
              <a:t>г. Кемерово</a:t>
            </a:r>
            <a:endParaRPr lang="en-US" altLang="ru-RU" sz="1600" dirty="0"/>
          </a:p>
        </p:txBody>
      </p:sp>
      <p:sp>
        <p:nvSpPr>
          <p:cNvPr id="72744" name="Text Box 40"/>
          <p:cNvSpPr txBox="1">
            <a:spLocks noChangeArrowheads="1"/>
          </p:cNvSpPr>
          <p:nvPr/>
        </p:nvSpPr>
        <p:spPr bwMode="auto">
          <a:xfrm>
            <a:off x="6653617" y="2783297"/>
            <a:ext cx="20699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600" dirty="0" smtClean="0"/>
              <a:t>ИБЦ НМБОУ </a:t>
            </a:r>
          </a:p>
          <a:p>
            <a:pPr eaLnBrk="0" hangingPunct="0"/>
            <a:r>
              <a:rPr lang="ru-RU" altLang="ru-RU" sz="1600" dirty="0" smtClean="0"/>
              <a:t>«Гимназия №11»,</a:t>
            </a:r>
          </a:p>
          <a:p>
            <a:pPr eaLnBrk="0" hangingPunct="0"/>
            <a:r>
              <a:rPr lang="ru-RU" altLang="ru-RU" sz="1600" dirty="0" smtClean="0"/>
              <a:t>г. Анжеро-Судженск</a:t>
            </a:r>
            <a:endParaRPr lang="en-US" altLang="ru-RU" sz="1600" dirty="0"/>
          </a:p>
        </p:txBody>
      </p:sp>
      <p:sp>
        <p:nvSpPr>
          <p:cNvPr id="72745" name="Text Box 41"/>
          <p:cNvSpPr txBox="1">
            <a:spLocks noChangeArrowheads="1"/>
          </p:cNvSpPr>
          <p:nvPr/>
        </p:nvSpPr>
        <p:spPr bwMode="auto">
          <a:xfrm>
            <a:off x="6653555" y="4483865"/>
            <a:ext cx="23622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600" dirty="0" smtClean="0"/>
              <a:t>ИБЦ МБОУ СОШ №11,</a:t>
            </a:r>
          </a:p>
          <a:p>
            <a:pPr eaLnBrk="0" hangingPunct="0"/>
            <a:r>
              <a:rPr lang="ru-RU" altLang="ru-RU" sz="1600" dirty="0" smtClean="0"/>
              <a:t>г. Киселевск</a:t>
            </a:r>
            <a:endParaRPr lang="en-US" altLang="ru-RU" sz="1600" dirty="0"/>
          </a:p>
        </p:txBody>
      </p:sp>
      <p:sp>
        <p:nvSpPr>
          <p:cNvPr id="72746" name="Text Box 42"/>
          <p:cNvSpPr txBox="1">
            <a:spLocks noChangeArrowheads="1"/>
          </p:cNvSpPr>
          <p:nvPr/>
        </p:nvSpPr>
        <p:spPr bwMode="auto">
          <a:xfrm>
            <a:off x="141765" y="2682172"/>
            <a:ext cx="24263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ru-RU" altLang="ru-RU" sz="1600" dirty="0" smtClean="0"/>
              <a:t>ИБЦ  «Гимназия №42»,</a:t>
            </a:r>
          </a:p>
          <a:p>
            <a:pPr algn="r" eaLnBrk="0" hangingPunct="0"/>
            <a:r>
              <a:rPr lang="ru-RU" altLang="ru-RU" sz="1600" dirty="0" smtClean="0"/>
              <a:t>г. Кемерово</a:t>
            </a:r>
          </a:p>
        </p:txBody>
      </p:sp>
      <p:sp>
        <p:nvSpPr>
          <p:cNvPr id="72747" name="Text Box 43"/>
          <p:cNvSpPr txBox="1">
            <a:spLocks noChangeArrowheads="1"/>
          </p:cNvSpPr>
          <p:nvPr/>
        </p:nvSpPr>
        <p:spPr bwMode="auto">
          <a:xfrm>
            <a:off x="285720" y="4071942"/>
            <a:ext cx="23769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ru-RU" altLang="ru-RU" sz="1600" dirty="0" smtClean="0"/>
              <a:t>ИБЦ МАОУ СОШ №36,</a:t>
            </a:r>
          </a:p>
          <a:p>
            <a:pPr algn="r" eaLnBrk="0" hangingPunct="0"/>
            <a:r>
              <a:rPr lang="ru-RU" altLang="ru-RU" sz="1600" dirty="0" smtClean="0"/>
              <a:t>г. Кемерово</a:t>
            </a:r>
            <a:endParaRPr lang="en-US" altLang="ru-RU" sz="1600" dirty="0"/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2682082" y="2822430"/>
            <a:ext cx="360362" cy="360362"/>
            <a:chOff x="1565" y="2659"/>
            <a:chExt cx="227" cy="227"/>
          </a:xfrm>
        </p:grpSpPr>
        <p:sp>
          <p:nvSpPr>
            <p:cNvPr id="48" name="Oval 14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Oval 15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3835400" y="5450561"/>
            <a:ext cx="360362" cy="360362"/>
            <a:chOff x="1565" y="2659"/>
            <a:chExt cx="227" cy="227"/>
          </a:xfrm>
        </p:grpSpPr>
        <p:sp>
          <p:nvSpPr>
            <p:cNvPr id="51" name="Oval 14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Oval 15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3" name="AutoShape 6"/>
          <p:cNvSpPr>
            <a:spLocks noChangeArrowheads="1"/>
          </p:cNvSpPr>
          <p:nvPr/>
        </p:nvSpPr>
        <p:spPr bwMode="gray">
          <a:xfrm rot="6360737">
            <a:off x="3797784" y="4975351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" name="AutoShape 6"/>
          <p:cNvSpPr>
            <a:spLocks noChangeArrowheads="1"/>
          </p:cNvSpPr>
          <p:nvPr/>
        </p:nvSpPr>
        <p:spPr bwMode="gray">
          <a:xfrm rot="3516908">
            <a:off x="4751214" y="4901381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" name="Text Box 43"/>
          <p:cNvSpPr txBox="1">
            <a:spLocks noChangeArrowheads="1"/>
          </p:cNvSpPr>
          <p:nvPr/>
        </p:nvSpPr>
        <p:spPr bwMode="auto">
          <a:xfrm>
            <a:off x="1928794" y="5715016"/>
            <a:ext cx="31655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ru-RU" altLang="ru-RU" sz="1600" dirty="0" smtClean="0"/>
              <a:t>ИБЦ МБНОУ «Гимназия №44»,</a:t>
            </a:r>
          </a:p>
          <a:p>
            <a:pPr algn="r" eaLnBrk="0" hangingPunct="0"/>
            <a:r>
              <a:rPr lang="ru-RU" altLang="ru-RU" sz="1600" dirty="0" smtClean="0"/>
              <a:t>г. Новокузнецк</a:t>
            </a:r>
            <a:endParaRPr lang="en-US" altLang="ru-RU" sz="1600" dirty="0"/>
          </a:p>
        </p:txBody>
      </p:sp>
      <p:sp>
        <p:nvSpPr>
          <p:cNvPr id="58" name="Text Box 43"/>
          <p:cNvSpPr txBox="1">
            <a:spLocks noChangeArrowheads="1"/>
          </p:cNvSpPr>
          <p:nvPr/>
        </p:nvSpPr>
        <p:spPr bwMode="auto">
          <a:xfrm>
            <a:off x="5500694" y="5500702"/>
            <a:ext cx="23775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ru-RU" altLang="ru-RU" sz="1600" dirty="0" smtClean="0"/>
              <a:t>ИБЦ МБОУ СОШ №19,</a:t>
            </a:r>
          </a:p>
          <a:p>
            <a:pPr algn="r" eaLnBrk="0" hangingPunct="0"/>
            <a:r>
              <a:rPr lang="ru-RU" altLang="ru-RU" sz="1600" dirty="0" smtClean="0"/>
              <a:t>г. Междуреченск</a:t>
            </a:r>
            <a:endParaRPr lang="en-US" altLang="ru-RU" sz="1600" dirty="0"/>
          </a:p>
        </p:txBody>
      </p:sp>
      <p:sp>
        <p:nvSpPr>
          <p:cNvPr id="61" name="AutoShape 5"/>
          <p:cNvSpPr>
            <a:spLocks noChangeArrowheads="1"/>
          </p:cNvSpPr>
          <p:nvPr/>
        </p:nvSpPr>
        <p:spPr bwMode="gray">
          <a:xfrm rot="14995707">
            <a:off x="3733161" y="2420257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428596" y="142852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Департамента образования и науки Кемеровской области от 20.02.2017г. №311</a:t>
            </a:r>
            <a:endParaRPr lang="ru-RU" sz="32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http://a3.mzstatic.com/us/r1000/076/Purple2/v4/7a/7f/2b/7a7f2b4d-0926-8965-9072-7c2237c3bd97/mzl.eswbwrpo.1136x1136-7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457401"/>
            <a:ext cx="5184576" cy="3943198"/>
          </a:xfrm>
          <a:prstGeom prst="rect">
            <a:avLst/>
          </a:prstGeom>
        </p:spPr>
      </p:pic>
      <p:sp>
        <p:nvSpPr>
          <p:cNvPr id="8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107504" y="312738"/>
            <a:ext cx="8858312" cy="1028030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altLang="zh-CN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ИБЦ МБОУ СОШ № 19 г. Междуреченск</a:t>
            </a:r>
            <a:endParaRPr lang="zh-CN" altLang="en-US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89159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34" y="1928802"/>
            <a:ext cx="3715348" cy="2137329"/>
          </a:xfrm>
          <a:prstGeom prst="rect">
            <a:avLst/>
          </a:prstGeom>
        </p:spPr>
      </p:pic>
      <p:sp>
        <p:nvSpPr>
          <p:cNvPr id="7" name="AutoShape 4" descr="http://a3.mzstatic.com/us/r1000/076/Purple2/v4/7a/7f/2b/7a7f2b4d-0926-8965-9072-7c2237c3bd97/mzl.eswbwrpo.1136x1136-7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1510" t="14051" r="41404" b="6833"/>
          <a:stretch/>
        </p:blipFill>
        <p:spPr>
          <a:xfrm>
            <a:off x="4857752" y="1142984"/>
            <a:ext cx="3971813" cy="5122134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2714612" y="3429000"/>
            <a:ext cx="2175793" cy="136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500 книг</a:t>
            </a:r>
            <a:endParaRPr lang="ru-RU" sz="32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786050" y="4572008"/>
            <a:ext cx="2880319" cy="1896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5</a:t>
            </a:r>
            <a:r>
              <a:rPr lang="ru-RU" sz="3600" dirty="0" smtClean="0">
                <a:solidFill>
                  <a:srgbClr val="C00000"/>
                </a:solidFill>
              </a:rPr>
              <a:t>000 книг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6" y="312738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ЛитРес:Школа</a:t>
            </a:r>
            <a:endParaRPr lang="ru-RU" sz="48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49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ebnewsblog.ru/wp-content/uploads/2013/04/%D0%A1%D0%B2%D0%B8%D1%82%D0%BA%D0%B8-%D0%9C%D0%B5%D1%80%D1%82%D0%B2%D0%BE%D0%B3%D0%BE-%D0%BC%D0%BE%D1%80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3137002" cy="2352752"/>
          </a:xfrm>
          <a:prstGeom prst="rect">
            <a:avLst/>
          </a:prstGeom>
          <a:noFill/>
        </p:spPr>
      </p:pic>
      <p:pic>
        <p:nvPicPr>
          <p:cNvPr id="13316" name="Picture 4" descr="http://foodpost.ru/images/55e10ab07f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475651"/>
            <a:ext cx="3421614" cy="23582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7975" y="312738"/>
            <a:ext cx="822446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каких устройствах работает «</a:t>
            </a:r>
            <a:r>
              <a:rPr lang="ru-RU" sz="2800" b="1" spc="50" dirty="0" err="1" smtClean="0">
                <a:ln w="11430"/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ЛитРес:Школа</a:t>
            </a:r>
            <a:r>
              <a:rPr lang="ru-RU" sz="2800" b="1" spc="50" dirty="0" smtClean="0">
                <a:ln w="11430"/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»?</a:t>
            </a:r>
            <a:endParaRPr lang="ru-RU" sz="2800" b="1" spc="50" dirty="0">
              <a:ln w="11430"/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3968" y="1214422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- Компьютер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- Ноутбук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- Планшеты и смартфоны </a:t>
            </a:r>
            <a:r>
              <a:rPr lang="ru-RU" sz="2400" dirty="0" smtClean="0">
                <a:solidFill>
                  <a:srgbClr val="00B050"/>
                </a:solidFill>
              </a:rPr>
              <a:t>с операционными системами </a:t>
            </a:r>
            <a:r>
              <a:rPr lang="en-US" sz="2400" dirty="0" smtClean="0">
                <a:solidFill>
                  <a:srgbClr val="00B050"/>
                </a:solidFill>
              </a:rPr>
              <a:t>IOS</a:t>
            </a:r>
            <a:r>
              <a:rPr lang="ru-RU" sz="2400" dirty="0" smtClean="0">
                <a:solidFill>
                  <a:srgbClr val="00B050"/>
                </a:solidFill>
              </a:rPr>
              <a:t>, </a:t>
            </a:r>
            <a:r>
              <a:rPr lang="en-US" sz="2400" dirty="0" smtClean="0">
                <a:solidFill>
                  <a:srgbClr val="00B050"/>
                </a:solidFill>
              </a:rPr>
              <a:t>Android</a:t>
            </a:r>
            <a:r>
              <a:rPr lang="ru-RU" sz="2400" dirty="0" smtClean="0">
                <a:solidFill>
                  <a:srgbClr val="00B050"/>
                </a:solidFill>
              </a:rPr>
              <a:t>, </a:t>
            </a:r>
            <a:r>
              <a:rPr lang="en-US" sz="2400" dirty="0" smtClean="0">
                <a:solidFill>
                  <a:srgbClr val="00B050"/>
                </a:solidFill>
              </a:rPr>
              <a:t>Windows10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4149080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Нет приложения </a:t>
            </a:r>
            <a:r>
              <a:rPr lang="ru-RU" dirty="0" smtClean="0">
                <a:solidFill>
                  <a:srgbClr val="FF0000"/>
                </a:solidFill>
              </a:rPr>
              <a:t>для планшетов и смартфонов с операционной системой </a:t>
            </a:r>
            <a:r>
              <a:rPr lang="en-US" dirty="0" smtClean="0">
                <a:solidFill>
                  <a:srgbClr val="FF0000"/>
                </a:solidFill>
              </a:rPr>
              <a:t>Windows</a:t>
            </a:r>
            <a:r>
              <a:rPr lang="ru-RU" dirty="0" smtClean="0">
                <a:solidFill>
                  <a:srgbClr val="FF0000"/>
                </a:solidFill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04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0166" y="285728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ЛитРес</a:t>
            </a:r>
            <a:endParaRPr lang="ru-RU" sz="48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4" descr="http://a3.mzstatic.com/us/r1000/076/Purple2/v4/7a/7f/2b/7a7f2b4d-0926-8965-9072-7c2237c3bd97/mzl.eswbwrpo.1136x1136-7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464" y="1052736"/>
            <a:ext cx="2727761" cy="48417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1340768"/>
            <a:ext cx="4548822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60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312738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err="1" smtClean="0">
                <a:ln w="11430"/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ЛитРес:Школа</a:t>
            </a:r>
            <a:endParaRPr lang="ru-RU" sz="4800" b="1" spc="50" dirty="0">
              <a:ln w="11430"/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4" descr="http://a3.mzstatic.com/us/r1000/076/Purple2/v4/7a/7f/2b/7a7f2b4d-0926-8965-9072-7c2237c3bd97/mzl.eswbwrpo.1136x1136-7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28" y="1145226"/>
            <a:ext cx="8244408" cy="515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04590"/>
      </p:ext>
    </p:extLst>
  </p:cSld>
  <p:clrMapOvr>
    <a:masterClrMapping/>
  </p:clrMapOvr>
</p:sld>
</file>

<file path=ppt/theme/theme1.xml><?xml version="1.0" encoding="utf-8"?>
<a:theme xmlns:a="http://schemas.openxmlformats.org/drawingml/2006/main" name="training-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training-01</Template>
  <TotalTime>1913</TotalTime>
  <Words>378</Words>
  <Application>Microsoft Office PowerPoint</Application>
  <PresentationFormat>Экран (4:3)</PresentationFormat>
  <Paragraphs>100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宋体</vt:lpstr>
      <vt:lpstr>Arial</vt:lpstr>
      <vt:lpstr>Calibri</vt:lpstr>
      <vt:lpstr>Times New Roman</vt:lpstr>
      <vt:lpstr>Wingdings</vt:lpstr>
      <vt:lpstr>training-01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Biblioteka_02</cp:lastModifiedBy>
  <cp:revision>124</cp:revision>
  <cp:lastPrinted>2017-10-03T02:16:03Z</cp:lastPrinted>
  <dcterms:created xsi:type="dcterms:W3CDTF">2012-07-31T13:58:46Z</dcterms:created>
  <dcterms:modified xsi:type="dcterms:W3CDTF">2017-10-30T03:26:44Z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193013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