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113" autoAdjust="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EFC16E-8D7F-40D8-9CF7-E1D17137D549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D38D38-678D-4F68-A1FD-0A8555E99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49808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Логические основы устройства компьютера.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Базовые логические элементы.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Изобразите логическую схему, используя логическое выражение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0" y="500042"/>
            <a:ext cx="3890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703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70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43240" y="2000240"/>
            <a:ext cx="4286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70300" algn="l"/>
              </a:tabLst>
            </a:pPr>
            <a:r>
              <a:rPr lang="ru-RU" sz="5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(А </a:t>
            </a:r>
            <a:r>
              <a:rPr lang="ru-RU" sz="5400" b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Λ</a:t>
            </a:r>
            <a:r>
              <a:rPr lang="ru-RU" sz="5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В </a:t>
            </a:r>
            <a:r>
              <a:rPr lang="ru-RU" sz="6400" b="1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ν</a:t>
            </a:r>
            <a:r>
              <a:rPr lang="ru-RU" sz="5400" b="1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5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В)</a:t>
            </a:r>
            <a:endParaRPr lang="ru-RU" sz="5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3571868" y="2071678"/>
            <a:ext cx="297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b="1" dirty="0"/>
          </a:p>
        </p:txBody>
      </p:sp>
      <p:grpSp>
        <p:nvGrpSpPr>
          <p:cNvPr id="21523" name="Group 19"/>
          <p:cNvGrpSpPr>
            <a:grpSpLocks noChangeAspect="1"/>
          </p:cNvGrpSpPr>
          <p:nvPr/>
        </p:nvGrpSpPr>
        <p:grpSpPr bwMode="auto">
          <a:xfrm>
            <a:off x="357158" y="3214686"/>
            <a:ext cx="9072626" cy="3643314"/>
            <a:chOff x="2365" y="8097"/>
            <a:chExt cx="5432" cy="1652"/>
          </a:xfrm>
        </p:grpSpPr>
        <p:sp>
          <p:nvSpPr>
            <p:cNvPr id="21524" name="AutoShape 20"/>
            <p:cNvSpPr>
              <a:spLocks noChangeAspect="1" noChangeArrowheads="1"/>
            </p:cNvSpPr>
            <p:nvPr/>
          </p:nvSpPr>
          <p:spPr bwMode="auto">
            <a:xfrm>
              <a:off x="2365" y="8097"/>
              <a:ext cx="5432" cy="1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7418" y="8860"/>
              <a:ext cx="379" cy="381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F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870" y="8351"/>
              <a:ext cx="4550" cy="1145"/>
              <a:chOff x="2870" y="8351"/>
              <a:chExt cx="4550" cy="1145"/>
            </a:xfrm>
          </p:grpSpPr>
          <p:sp>
            <p:nvSpPr>
              <p:cNvPr id="21527" name="Rectangle 23"/>
              <p:cNvSpPr>
                <a:spLocks noChangeArrowheads="1"/>
              </p:cNvSpPr>
              <p:nvPr/>
            </p:nvSpPr>
            <p:spPr bwMode="auto">
              <a:xfrm>
                <a:off x="3754" y="8478"/>
                <a:ext cx="632" cy="63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 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28" name="Rectangle 24"/>
              <p:cNvSpPr>
                <a:spLocks noChangeArrowheads="1"/>
              </p:cNvSpPr>
              <p:nvPr/>
            </p:nvSpPr>
            <p:spPr bwMode="auto">
              <a:xfrm>
                <a:off x="4891" y="8860"/>
                <a:ext cx="632" cy="63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3249" y="8605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3249" y="8987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>
                <a:off x="4386" y="8987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2" name="Line 28"/>
              <p:cNvSpPr>
                <a:spLocks noChangeShapeType="1"/>
              </p:cNvSpPr>
              <p:nvPr/>
            </p:nvSpPr>
            <p:spPr bwMode="auto">
              <a:xfrm>
                <a:off x="3502" y="8987"/>
                <a:ext cx="0" cy="3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3" name="Line 29"/>
              <p:cNvSpPr>
                <a:spLocks noChangeShapeType="1"/>
              </p:cNvSpPr>
              <p:nvPr/>
            </p:nvSpPr>
            <p:spPr bwMode="auto">
              <a:xfrm>
                <a:off x="3502" y="9368"/>
                <a:ext cx="138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4" name="Line 30"/>
              <p:cNvSpPr>
                <a:spLocks noChangeShapeType="1"/>
              </p:cNvSpPr>
              <p:nvPr/>
            </p:nvSpPr>
            <p:spPr bwMode="auto">
              <a:xfrm>
                <a:off x="5523" y="9114"/>
                <a:ext cx="75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5" name="Line 31"/>
              <p:cNvSpPr>
                <a:spLocks noChangeShapeType="1"/>
              </p:cNvSpPr>
              <p:nvPr/>
            </p:nvSpPr>
            <p:spPr bwMode="auto">
              <a:xfrm>
                <a:off x="6912" y="9114"/>
                <a:ext cx="50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2870" y="8351"/>
                <a:ext cx="379" cy="381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7" name="Text Box 33"/>
              <p:cNvSpPr txBox="1">
                <a:spLocks noChangeArrowheads="1"/>
              </p:cNvSpPr>
              <p:nvPr/>
            </p:nvSpPr>
            <p:spPr bwMode="auto">
              <a:xfrm>
                <a:off x="2870" y="8860"/>
                <a:ext cx="380" cy="37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8" name="Rectangle 34"/>
              <p:cNvSpPr>
                <a:spLocks noChangeArrowheads="1"/>
              </p:cNvSpPr>
              <p:nvPr/>
            </p:nvSpPr>
            <p:spPr bwMode="auto">
              <a:xfrm>
                <a:off x="6281" y="8859"/>
                <a:ext cx="630" cy="63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НЕ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Полусумматор, сумматор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85852" y="1071546"/>
            <a:ext cx="7498080" cy="3214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Арифметико-логическое устройство процессора (АЛУ) содержит в своем составе такие элементы как </a:t>
            </a:r>
            <a:r>
              <a:rPr lang="ru-RU" b="1" dirty="0" smtClean="0"/>
              <a:t>сумматоры</a:t>
            </a:r>
            <a:r>
              <a:rPr lang="ru-RU" dirty="0" smtClean="0"/>
              <a:t>. Они позволяют складывать двоичные числа.</a:t>
            </a:r>
          </a:p>
          <a:p>
            <a:pPr>
              <a:buNone/>
            </a:pPr>
            <a:r>
              <a:rPr lang="ru-RU" dirty="0" smtClean="0"/>
              <a:t>Сложение в пределах одного разряда (без учета возможной пришедшей единицы из младшего разряда) можно реализовать схемой, которая называется </a:t>
            </a:r>
            <a:r>
              <a:rPr lang="ru-RU" b="1" dirty="0" smtClean="0"/>
              <a:t>полусумматором</a:t>
            </a:r>
            <a:r>
              <a:rPr lang="ru-RU" dirty="0" smtClean="0"/>
              <a:t>. У полусумматора два входа (для слагаемых) и два выхода (для суммы и переноса).</a:t>
            </a:r>
          </a:p>
          <a:p>
            <a:pPr>
              <a:buNone/>
            </a:pPr>
            <a:r>
              <a:rPr lang="ru-RU" dirty="0" smtClean="0"/>
              <a:t>В отличие от полусумматора </a:t>
            </a:r>
            <a:r>
              <a:rPr lang="ru-RU" b="1" dirty="0" smtClean="0"/>
              <a:t>сумматор</a:t>
            </a:r>
            <a:r>
              <a:rPr lang="ru-RU" dirty="0" smtClean="0"/>
              <a:t> учитывает перенос из предыдущего разряда, поэтому имеет не два, а три входа.</a:t>
            </a:r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071538" y="4117978"/>
            <a:ext cx="8072462" cy="2740022"/>
            <a:chOff x="204" y="2069"/>
            <a:chExt cx="5348" cy="1728"/>
          </a:xfrm>
        </p:grpSpPr>
        <p:sp>
          <p:nvSpPr>
            <p:cNvPr id="7" name="Rectangle 89"/>
            <p:cNvSpPr>
              <a:spLocks noChangeArrowheads="1"/>
            </p:cNvSpPr>
            <p:nvPr/>
          </p:nvSpPr>
          <p:spPr bwMode="auto">
            <a:xfrm>
              <a:off x="839" y="2341"/>
              <a:ext cx="907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И</a:t>
              </a:r>
            </a:p>
          </p:txBody>
        </p:sp>
        <p:sp>
          <p:nvSpPr>
            <p:cNvPr id="8" name="Rectangle 90"/>
            <p:cNvSpPr>
              <a:spLocks noChangeArrowheads="1"/>
            </p:cNvSpPr>
            <p:nvPr/>
          </p:nvSpPr>
          <p:spPr bwMode="auto">
            <a:xfrm>
              <a:off x="839" y="3158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ИЛИ</a:t>
              </a:r>
            </a:p>
          </p:txBody>
        </p:sp>
        <p:sp>
          <p:nvSpPr>
            <p:cNvPr id="9" name="Rectangle 91"/>
            <p:cNvSpPr>
              <a:spLocks noChangeArrowheads="1"/>
            </p:cNvSpPr>
            <p:nvPr/>
          </p:nvSpPr>
          <p:spPr bwMode="auto">
            <a:xfrm>
              <a:off x="2290" y="2659"/>
              <a:ext cx="908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НЕ</a:t>
              </a:r>
            </a:p>
          </p:txBody>
        </p:sp>
        <p:sp>
          <p:nvSpPr>
            <p:cNvPr id="10" name="Rectangle 92"/>
            <p:cNvSpPr>
              <a:spLocks noChangeArrowheads="1"/>
            </p:cNvSpPr>
            <p:nvPr/>
          </p:nvSpPr>
          <p:spPr bwMode="auto">
            <a:xfrm>
              <a:off x="3560" y="2931"/>
              <a:ext cx="95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И</a:t>
              </a:r>
            </a:p>
          </p:txBody>
        </p:sp>
        <p:sp>
          <p:nvSpPr>
            <p:cNvPr id="11" name="Line 94"/>
            <p:cNvSpPr>
              <a:spLocks noChangeShapeType="1"/>
            </p:cNvSpPr>
            <p:nvPr/>
          </p:nvSpPr>
          <p:spPr bwMode="auto">
            <a:xfrm>
              <a:off x="295" y="243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5"/>
            <p:cNvSpPr>
              <a:spLocks noChangeShapeType="1"/>
            </p:cNvSpPr>
            <p:nvPr/>
          </p:nvSpPr>
          <p:spPr bwMode="auto">
            <a:xfrm>
              <a:off x="295" y="275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96"/>
            <p:cNvSpPr>
              <a:spLocks noChangeShapeType="1"/>
            </p:cNvSpPr>
            <p:nvPr/>
          </p:nvSpPr>
          <p:spPr bwMode="auto">
            <a:xfrm>
              <a:off x="657" y="3249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97"/>
            <p:cNvSpPr>
              <a:spLocks noChangeShapeType="1"/>
            </p:cNvSpPr>
            <p:nvPr/>
          </p:nvSpPr>
          <p:spPr bwMode="auto">
            <a:xfrm>
              <a:off x="477" y="3566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98"/>
            <p:cNvSpPr>
              <a:spLocks noChangeShapeType="1"/>
            </p:cNvSpPr>
            <p:nvPr/>
          </p:nvSpPr>
          <p:spPr bwMode="auto">
            <a:xfrm flipV="1">
              <a:off x="657" y="2432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99"/>
            <p:cNvSpPr>
              <a:spLocks noChangeShapeType="1"/>
            </p:cNvSpPr>
            <p:nvPr/>
          </p:nvSpPr>
          <p:spPr bwMode="auto">
            <a:xfrm flipV="1">
              <a:off x="476" y="275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00"/>
            <p:cNvSpPr>
              <a:spLocks noChangeShapeType="1"/>
            </p:cNvSpPr>
            <p:nvPr/>
          </p:nvSpPr>
          <p:spPr bwMode="auto">
            <a:xfrm>
              <a:off x="1746" y="2523"/>
              <a:ext cx="35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01"/>
            <p:cNvSpPr>
              <a:spLocks noChangeShapeType="1"/>
            </p:cNvSpPr>
            <p:nvPr/>
          </p:nvSpPr>
          <p:spPr bwMode="auto">
            <a:xfrm>
              <a:off x="2018" y="293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02"/>
            <p:cNvSpPr>
              <a:spLocks noChangeShapeType="1"/>
            </p:cNvSpPr>
            <p:nvPr/>
          </p:nvSpPr>
          <p:spPr bwMode="auto">
            <a:xfrm>
              <a:off x="1746" y="3339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03"/>
            <p:cNvSpPr>
              <a:spLocks noChangeShapeType="1"/>
            </p:cNvSpPr>
            <p:nvPr/>
          </p:nvSpPr>
          <p:spPr bwMode="auto">
            <a:xfrm>
              <a:off x="3198" y="3022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4"/>
            <p:cNvSpPr>
              <a:spLocks noChangeShapeType="1"/>
            </p:cNvSpPr>
            <p:nvPr/>
          </p:nvSpPr>
          <p:spPr bwMode="auto">
            <a:xfrm flipV="1">
              <a:off x="2018" y="2523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105"/>
            <p:cNvSpPr>
              <a:spLocks noChangeArrowheads="1"/>
            </p:cNvSpPr>
            <p:nvPr/>
          </p:nvSpPr>
          <p:spPr bwMode="auto">
            <a:xfrm>
              <a:off x="4558" y="2205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 = A</a:t>
              </a:r>
              <a:r>
                <a:rPr lang="en-US" sz="1600">
                  <a:sym typeface="Wingdings 2" pitchFamily="18" charset="2"/>
                </a:rPr>
                <a:t></a:t>
              </a:r>
              <a:r>
                <a:rPr lang="en-US"/>
                <a:t>B</a:t>
              </a:r>
              <a:endParaRPr lang="ru-RU"/>
            </a:p>
          </p:txBody>
        </p:sp>
        <p:sp>
          <p:nvSpPr>
            <p:cNvPr id="23" name="Line 106"/>
            <p:cNvSpPr>
              <a:spLocks noChangeShapeType="1"/>
            </p:cNvSpPr>
            <p:nvPr/>
          </p:nvSpPr>
          <p:spPr bwMode="auto">
            <a:xfrm>
              <a:off x="4513" y="3203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107"/>
            <p:cNvSpPr>
              <a:spLocks noChangeArrowheads="1"/>
            </p:cNvSpPr>
            <p:nvPr/>
          </p:nvSpPr>
          <p:spPr bwMode="auto">
            <a:xfrm>
              <a:off x="4377" y="3566"/>
              <a:ext cx="11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S=(A</a:t>
              </a:r>
              <a:r>
                <a:rPr lang="en-US">
                  <a:sym typeface="Symbol" pitchFamily="18" charset="2"/>
                </a:rPr>
                <a:t>B)</a:t>
              </a:r>
              <a:r>
                <a:rPr lang="en-US" sz="1600">
                  <a:sym typeface="Wingdings 2" pitchFamily="18" charset="2"/>
                </a:rPr>
                <a:t></a:t>
              </a:r>
              <a:r>
                <a:rPr lang="en-US">
                  <a:sym typeface="Wingdings 2" pitchFamily="18" charset="2"/>
                </a:rPr>
                <a:t>(A</a:t>
              </a:r>
              <a:r>
                <a:rPr lang="en-US" sz="1600">
                  <a:sym typeface="Wingdings 2" pitchFamily="18" charset="2"/>
                </a:rPr>
                <a:t></a:t>
              </a:r>
              <a:r>
                <a:rPr lang="en-US">
                  <a:sym typeface="Wingdings 2" pitchFamily="18" charset="2"/>
                </a:rPr>
                <a:t>B)</a:t>
              </a:r>
              <a:endParaRPr lang="ru-RU">
                <a:sym typeface="Wingdings 2" pitchFamily="18" charset="2"/>
              </a:endParaRPr>
            </a:p>
          </p:txBody>
        </p:sp>
        <p:sp>
          <p:nvSpPr>
            <p:cNvPr id="25" name="Line 108"/>
            <p:cNvSpPr>
              <a:spLocks noChangeShapeType="1"/>
            </p:cNvSpPr>
            <p:nvPr/>
          </p:nvSpPr>
          <p:spPr bwMode="auto">
            <a:xfrm>
              <a:off x="5148" y="3566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109"/>
            <p:cNvSpPr>
              <a:spLocks noChangeArrowheads="1"/>
            </p:cNvSpPr>
            <p:nvPr/>
          </p:nvSpPr>
          <p:spPr bwMode="auto">
            <a:xfrm>
              <a:off x="204" y="220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27" name="Rectangle 110"/>
            <p:cNvSpPr>
              <a:spLocks noChangeArrowheads="1"/>
            </p:cNvSpPr>
            <p:nvPr/>
          </p:nvSpPr>
          <p:spPr bwMode="auto">
            <a:xfrm rot="10743137" flipV="1">
              <a:off x="204" y="279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В</a:t>
              </a:r>
            </a:p>
          </p:txBody>
        </p:sp>
        <p:sp>
          <p:nvSpPr>
            <p:cNvPr id="28" name="Text Box 111"/>
            <p:cNvSpPr txBox="1">
              <a:spLocks noChangeArrowheads="1"/>
            </p:cNvSpPr>
            <p:nvPr/>
          </p:nvSpPr>
          <p:spPr bwMode="auto">
            <a:xfrm>
              <a:off x="1066" y="2069"/>
              <a:ext cx="3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Логическая схема полусумматора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Триггер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45920" y="1214422"/>
            <a:ext cx="7498080" cy="2643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Устройством, способным запоминать, хранить и позволяющим считывать информацию, является триггер .Например </a:t>
            </a:r>
            <a:r>
              <a:rPr lang="ru-RU" sz="2000" b="1" dirty="0" smtClean="0"/>
              <a:t>RS-триггер.</a:t>
            </a:r>
            <a:r>
              <a:rPr lang="ru-RU" sz="2000" dirty="0" smtClean="0"/>
              <a:t> Регистры процессора состоят из ячеек, которые технически реализуются с помощью триггера.</a:t>
            </a:r>
          </a:p>
          <a:p>
            <a:pPr lvl="0">
              <a:buNone/>
            </a:pPr>
            <a:r>
              <a:rPr lang="ru-RU" sz="2000" dirty="0" smtClean="0"/>
              <a:t>Вход S (</a:t>
            </a:r>
            <a:r>
              <a:rPr lang="ru-RU" sz="2000" dirty="0" err="1" smtClean="0"/>
              <a:t>set</a:t>
            </a:r>
            <a:r>
              <a:rPr lang="ru-RU" sz="2000" dirty="0" smtClean="0"/>
              <a:t>) отвечает за установку триггера в 1, а вход R (</a:t>
            </a:r>
            <a:r>
              <a:rPr lang="ru-RU" sz="2000" dirty="0" err="1" smtClean="0"/>
              <a:t>reset</a:t>
            </a:r>
            <a:r>
              <a:rPr lang="ru-RU" sz="2000" dirty="0" smtClean="0"/>
              <a:t>) – за установку триггера в 0. </a:t>
            </a:r>
          </a:p>
          <a:p>
            <a:pPr>
              <a:buNone/>
            </a:pPr>
            <a:r>
              <a:rPr lang="ru-RU" sz="2000" dirty="0" smtClean="0"/>
              <a:t>Ситуация, при которой на оба входа подаются единичные сигналы, недопустима.</a:t>
            </a:r>
          </a:p>
          <a:p>
            <a:endParaRPr lang="ru-RU" dirty="0"/>
          </a:p>
        </p:txBody>
      </p: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1000100" y="3251200"/>
            <a:ext cx="7858180" cy="3249634"/>
            <a:chOff x="340" y="1162"/>
            <a:chExt cx="4717" cy="2272"/>
          </a:xfrm>
        </p:grpSpPr>
        <p:sp>
          <p:nvSpPr>
            <p:cNvPr id="7" name="Rectangle 50"/>
            <p:cNvSpPr>
              <a:spLocks noChangeArrowheads="1"/>
            </p:cNvSpPr>
            <p:nvPr/>
          </p:nvSpPr>
          <p:spPr bwMode="auto">
            <a:xfrm>
              <a:off x="1202" y="2659"/>
              <a:ext cx="907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ИЛИ</a:t>
              </a:r>
            </a:p>
          </p:txBody>
        </p:sp>
        <p:sp>
          <p:nvSpPr>
            <p:cNvPr id="8" name="Rectangle 51"/>
            <p:cNvSpPr>
              <a:spLocks noChangeArrowheads="1"/>
            </p:cNvSpPr>
            <p:nvPr/>
          </p:nvSpPr>
          <p:spPr bwMode="auto">
            <a:xfrm>
              <a:off x="1156" y="138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ИЛИ</a:t>
              </a:r>
            </a:p>
          </p:txBody>
        </p:sp>
        <p:sp>
          <p:nvSpPr>
            <p:cNvPr id="9" name="Rectangle 52"/>
            <p:cNvSpPr>
              <a:spLocks noChangeArrowheads="1"/>
            </p:cNvSpPr>
            <p:nvPr/>
          </p:nvSpPr>
          <p:spPr bwMode="auto">
            <a:xfrm>
              <a:off x="3334" y="1344"/>
              <a:ext cx="908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НЕ</a:t>
              </a:r>
            </a:p>
          </p:txBody>
        </p:sp>
        <p:sp>
          <p:nvSpPr>
            <p:cNvPr id="10" name="Rectangle 53"/>
            <p:cNvSpPr>
              <a:spLocks noChangeArrowheads="1"/>
            </p:cNvSpPr>
            <p:nvPr/>
          </p:nvSpPr>
          <p:spPr bwMode="auto">
            <a:xfrm>
              <a:off x="3334" y="2659"/>
              <a:ext cx="95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НЕ</a:t>
              </a:r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431" y="1480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55"/>
            <p:cNvSpPr>
              <a:spLocks noChangeShapeType="1"/>
            </p:cNvSpPr>
            <p:nvPr/>
          </p:nvSpPr>
          <p:spPr bwMode="auto">
            <a:xfrm>
              <a:off x="884" y="175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56"/>
            <p:cNvSpPr>
              <a:spLocks noChangeShapeType="1"/>
            </p:cNvSpPr>
            <p:nvPr/>
          </p:nvSpPr>
          <p:spPr bwMode="auto">
            <a:xfrm>
              <a:off x="884" y="279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31" y="3067"/>
              <a:ext cx="7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58"/>
            <p:cNvSpPr>
              <a:spLocks noChangeShapeType="1"/>
            </p:cNvSpPr>
            <p:nvPr/>
          </p:nvSpPr>
          <p:spPr bwMode="auto">
            <a:xfrm>
              <a:off x="4604" y="261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61"/>
            <p:cNvSpPr>
              <a:spLocks noChangeShapeType="1"/>
            </p:cNvSpPr>
            <p:nvPr/>
          </p:nvSpPr>
          <p:spPr bwMode="auto">
            <a:xfrm>
              <a:off x="2109" y="2931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63"/>
            <p:cNvSpPr>
              <a:spLocks noChangeShapeType="1"/>
            </p:cNvSpPr>
            <p:nvPr/>
          </p:nvSpPr>
          <p:spPr bwMode="auto">
            <a:xfrm>
              <a:off x="2064" y="1616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4286" y="2931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67"/>
            <p:cNvSpPr>
              <a:spLocks noChangeArrowheads="1"/>
            </p:cNvSpPr>
            <p:nvPr/>
          </p:nvSpPr>
          <p:spPr bwMode="auto">
            <a:xfrm>
              <a:off x="4740" y="3203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  <a:endParaRPr lang="ru-RU">
                <a:sym typeface="Wingdings 2" pitchFamily="18" charset="2"/>
              </a:endParaRP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521" y="17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 rot="10743137" flipV="1">
              <a:off x="567" y="252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2" name="Line 75"/>
            <p:cNvSpPr>
              <a:spLocks noChangeShapeType="1"/>
            </p:cNvSpPr>
            <p:nvPr/>
          </p:nvSpPr>
          <p:spPr bwMode="auto">
            <a:xfrm>
              <a:off x="884" y="175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76"/>
            <p:cNvSpPr>
              <a:spLocks noChangeShapeType="1"/>
            </p:cNvSpPr>
            <p:nvPr/>
          </p:nvSpPr>
          <p:spPr bwMode="auto">
            <a:xfrm>
              <a:off x="884" y="1933"/>
              <a:ext cx="372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77"/>
            <p:cNvSpPr>
              <a:spLocks noChangeShapeType="1"/>
            </p:cNvSpPr>
            <p:nvPr/>
          </p:nvSpPr>
          <p:spPr bwMode="auto">
            <a:xfrm>
              <a:off x="4241" y="161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78"/>
            <p:cNvSpPr>
              <a:spLocks noChangeShapeType="1"/>
            </p:cNvSpPr>
            <p:nvPr/>
          </p:nvSpPr>
          <p:spPr bwMode="auto">
            <a:xfrm>
              <a:off x="884" y="252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79"/>
            <p:cNvSpPr>
              <a:spLocks noChangeShapeType="1"/>
            </p:cNvSpPr>
            <p:nvPr/>
          </p:nvSpPr>
          <p:spPr bwMode="auto">
            <a:xfrm>
              <a:off x="4558" y="161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80"/>
            <p:cNvSpPr>
              <a:spLocks noChangeShapeType="1"/>
            </p:cNvSpPr>
            <p:nvPr/>
          </p:nvSpPr>
          <p:spPr bwMode="auto">
            <a:xfrm flipV="1">
              <a:off x="884" y="1888"/>
              <a:ext cx="367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81"/>
            <p:cNvSpPr>
              <a:spLocks noChangeArrowheads="1"/>
            </p:cNvSpPr>
            <p:nvPr/>
          </p:nvSpPr>
          <p:spPr bwMode="auto">
            <a:xfrm rot="10743137" flipV="1">
              <a:off x="4604" y="138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9" name="Rectangle 82"/>
            <p:cNvSpPr>
              <a:spLocks noChangeArrowheads="1"/>
            </p:cNvSpPr>
            <p:nvPr/>
          </p:nvSpPr>
          <p:spPr bwMode="auto">
            <a:xfrm rot="10743137" flipV="1">
              <a:off x="2562" y="261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30" name="Rectangle 83"/>
            <p:cNvSpPr>
              <a:spLocks noChangeArrowheads="1"/>
            </p:cNvSpPr>
            <p:nvPr/>
          </p:nvSpPr>
          <p:spPr bwMode="auto">
            <a:xfrm>
              <a:off x="256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31" name="Rectangle 84"/>
            <p:cNvSpPr>
              <a:spLocks noChangeArrowheads="1"/>
            </p:cNvSpPr>
            <p:nvPr/>
          </p:nvSpPr>
          <p:spPr bwMode="auto">
            <a:xfrm>
              <a:off x="4694" y="26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32" name="Rectangle 85"/>
            <p:cNvSpPr>
              <a:spLocks noChangeArrowheads="1"/>
            </p:cNvSpPr>
            <p:nvPr/>
          </p:nvSpPr>
          <p:spPr bwMode="auto">
            <a:xfrm>
              <a:off x="340" y="320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</a:t>
              </a:r>
              <a:endParaRPr lang="ru-RU">
                <a:sym typeface="Wingdings 2" pitchFamily="18" charset="2"/>
              </a:endParaRPr>
            </a:p>
          </p:txBody>
        </p:sp>
        <p:sp>
          <p:nvSpPr>
            <p:cNvPr id="33" name="Rectangle 86"/>
            <p:cNvSpPr>
              <a:spLocks noChangeArrowheads="1"/>
            </p:cNvSpPr>
            <p:nvPr/>
          </p:nvSpPr>
          <p:spPr bwMode="auto">
            <a:xfrm>
              <a:off x="385" y="1162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S(1)</a:t>
              </a:r>
              <a:endParaRPr lang="ru-RU">
                <a:sym typeface="Wingdings 2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500042"/>
            <a:ext cx="72152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Средством обработки двоичных сигналов в компьютере являются логические элементы(вентили). Оказывается, что для реализации любых логических операций достаточно элементов трёх типов – элементов, реализующих три основные логические операции: </a:t>
            </a:r>
            <a:r>
              <a:rPr lang="ru-RU" sz="3200" b="1" dirty="0" smtClean="0"/>
              <a:t>И, ИЛИ, НЕ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85794"/>
            <a:ext cx="71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Логические элементы</a:t>
            </a:r>
            <a:r>
              <a:rPr lang="ru-RU" sz="3200" dirty="0" smtClean="0"/>
              <a:t>  (вентили)– </a:t>
            </a:r>
          </a:p>
          <a:p>
            <a:r>
              <a:rPr lang="ru-RU" sz="3200" dirty="0" smtClean="0"/>
              <a:t>  это электронные схемы с одним или несколькими входами и одним выходом, через которые проходят электрические сигналы, представляющие цифры 0 и 1. </a:t>
            </a:r>
            <a:r>
              <a:rPr lang="ru-RU" sz="3200" dirty="0"/>
              <a:t>Одни схемы подходят для осуществления </a:t>
            </a:r>
            <a:r>
              <a:rPr lang="ru-RU" sz="3200" b="1" dirty="0"/>
              <a:t>арифметических операций</a:t>
            </a:r>
            <a:r>
              <a:rPr lang="ru-RU" sz="3200" dirty="0"/>
              <a:t>, а на основе других строят различную </a:t>
            </a:r>
            <a:r>
              <a:rPr lang="ru-RU" sz="3200" b="1" dirty="0"/>
              <a:t>память</a:t>
            </a:r>
            <a:r>
              <a:rPr lang="ru-RU" sz="3200" dirty="0"/>
              <a:t> ЭВМ.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498080" cy="17748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Простейшим логическим элементом является элемент НЕ (инвертор).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Этот элемент имеет один вход и один выход.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357430"/>
            <a:ext cx="4624552" cy="421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498080" cy="14287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Второй основной элемент реализует логическую функцию И.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Это элемент И или </a:t>
            </a: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</a:rPr>
              <a:t>конъюнктор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986212"/>
            <a:ext cx="4929222" cy="477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498080" cy="17145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Третий  основной элемент реализует логическую функцию ИЛИ.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Это элемент ИЛИ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или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дизъюнктор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3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163590"/>
            <a:ext cx="5360264" cy="459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Построить таблицу истинности для логической схемы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1142976" y="3000372"/>
            <a:ext cx="7679750" cy="2571768"/>
            <a:chOff x="2362" y="2392"/>
            <a:chExt cx="7469" cy="1658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362" y="2392"/>
              <a:ext cx="7469" cy="16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534" y="2562"/>
              <a:ext cx="2053" cy="504"/>
              <a:chOff x="612" y="2705"/>
              <a:chExt cx="1088" cy="268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1020" y="2705"/>
                <a:ext cx="453" cy="26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9611" tIns="44806" rIns="89611" bIns="4480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НЕ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>
                <a:off x="612" y="2841"/>
                <a:ext cx="40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1473" y="2931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2534" y="3327"/>
              <a:ext cx="5134" cy="503"/>
              <a:chOff x="612" y="3113"/>
              <a:chExt cx="2721" cy="268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1020" y="3113"/>
                <a:ext cx="453" cy="26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9611" tIns="44806" rIns="89611" bIns="4480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НЕ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1473" y="3249"/>
                <a:ext cx="18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612" y="3249"/>
                <a:ext cx="40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3047" y="2477"/>
              <a:ext cx="2824" cy="340"/>
              <a:chOff x="703" y="2568"/>
              <a:chExt cx="1497" cy="182"/>
            </a:xfrm>
          </p:grpSpPr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703" y="2568"/>
                <a:ext cx="149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703" y="2568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4587" y="2817"/>
              <a:ext cx="1284" cy="504"/>
              <a:chOff x="1700" y="2841"/>
              <a:chExt cx="681" cy="268"/>
            </a:xfrm>
          </p:grpSpPr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1700" y="2841"/>
                <a:ext cx="453" cy="26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9611" tIns="44806" rIns="89611" bIns="4480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2154" y="2886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5871" y="2392"/>
              <a:ext cx="1797" cy="503"/>
              <a:chOff x="2381" y="2614"/>
              <a:chExt cx="952" cy="268"/>
            </a:xfrm>
          </p:grpSpPr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544" cy="26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9611" tIns="44806" rIns="89611" bIns="4480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>
                <a:off x="2925" y="2841"/>
                <a:ext cx="40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3047" y="3241"/>
              <a:ext cx="1540" cy="342"/>
              <a:chOff x="703" y="2568"/>
              <a:chExt cx="1497" cy="182"/>
            </a:xfrm>
          </p:grpSpPr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703" y="2568"/>
                <a:ext cx="149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703" y="2568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7668" y="2562"/>
              <a:ext cx="1626" cy="1224"/>
              <a:chOff x="3333" y="2705"/>
              <a:chExt cx="862" cy="652"/>
            </a:xfrm>
          </p:grpSpPr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3333" y="2705"/>
                <a:ext cx="453" cy="65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9611" tIns="44806" rIns="89611" bIns="4480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</a:rPr>
                  <a:t>И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>
                <a:off x="3787" y="3067"/>
                <a:ext cx="40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2362" y="3327"/>
              <a:ext cx="436" cy="4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89611" tIns="44806" rIns="89611" bIns="4480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х</a:t>
              </a:r>
              <a:r>
                <a:rPr kumimoji="0" lang="ru-RU" sz="17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2362" y="2562"/>
              <a:ext cx="436" cy="4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89611" tIns="44806" rIns="89611" bIns="4480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х</a:t>
              </a:r>
              <a:r>
                <a:rPr kumimoji="0" lang="ru-RU" sz="17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2362" y="2561"/>
              <a:ext cx="390" cy="4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89611" tIns="44806" rIns="89611" bIns="4480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2362" y="3327"/>
              <a:ext cx="390" cy="4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89611" tIns="44806" rIns="89611" bIns="4480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9278" y="2942"/>
              <a:ext cx="415" cy="4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F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1.Составьте логическое выражение по логической схеме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072" name="Group 24"/>
          <p:cNvGrpSpPr>
            <a:grpSpLocks noChangeAspect="1"/>
          </p:cNvGrpSpPr>
          <p:nvPr/>
        </p:nvGrpSpPr>
        <p:grpSpPr bwMode="auto">
          <a:xfrm>
            <a:off x="1071538" y="1142985"/>
            <a:ext cx="7622253" cy="3643338"/>
            <a:chOff x="2112" y="2869"/>
            <a:chExt cx="4168" cy="2162"/>
          </a:xfrm>
        </p:grpSpPr>
        <p:sp>
          <p:nvSpPr>
            <p:cNvPr id="2073" name="AutoShape 25"/>
            <p:cNvSpPr>
              <a:spLocks noChangeAspect="1" noChangeArrowheads="1"/>
            </p:cNvSpPr>
            <p:nvPr/>
          </p:nvSpPr>
          <p:spPr bwMode="auto">
            <a:xfrm>
              <a:off x="2112" y="2869"/>
              <a:ext cx="4168" cy="2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112" y="2869"/>
              <a:ext cx="379" cy="3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8072" tIns="49035" rIns="98072" bIns="490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>
              <a:off x="2112" y="2996"/>
              <a:ext cx="4168" cy="2034"/>
              <a:chOff x="2112" y="2996"/>
              <a:chExt cx="4168" cy="2034"/>
            </a:xfrm>
          </p:grpSpPr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2870" y="2996"/>
                <a:ext cx="758" cy="5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639" y="3886"/>
                <a:ext cx="758" cy="5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2870" y="4394"/>
                <a:ext cx="759" cy="5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  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2491" y="3123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2491" y="3377"/>
                <a:ext cx="37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3628" y="3123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4133" y="3123"/>
                <a:ext cx="0" cy="8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4133" y="4013"/>
                <a:ext cx="5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491" y="4521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491" y="4775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3628" y="4648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flipV="1">
                <a:off x="4133" y="4267"/>
                <a:ext cx="0" cy="3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4133" y="4267"/>
                <a:ext cx="5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5397" y="4140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Text Box 42"/>
              <p:cNvSpPr txBox="1">
                <a:spLocks noChangeArrowheads="1"/>
              </p:cNvSpPr>
              <p:nvPr/>
            </p:nvSpPr>
            <p:spPr bwMode="auto">
              <a:xfrm>
                <a:off x="2112" y="3250"/>
                <a:ext cx="379" cy="38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1" name="Text Box 43"/>
              <p:cNvSpPr txBox="1">
                <a:spLocks noChangeArrowheads="1"/>
              </p:cNvSpPr>
              <p:nvPr/>
            </p:nvSpPr>
            <p:spPr bwMode="auto">
              <a:xfrm>
                <a:off x="2112" y="4267"/>
                <a:ext cx="379" cy="3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2" name="Text Box 44"/>
              <p:cNvSpPr txBox="1">
                <a:spLocks noChangeArrowheads="1"/>
              </p:cNvSpPr>
              <p:nvPr/>
            </p:nvSpPr>
            <p:spPr bwMode="auto">
              <a:xfrm>
                <a:off x="2112" y="4648"/>
                <a:ext cx="379" cy="3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3" name="Text Box 45"/>
              <p:cNvSpPr txBox="1">
                <a:spLocks noChangeArrowheads="1"/>
              </p:cNvSpPr>
              <p:nvPr/>
            </p:nvSpPr>
            <p:spPr bwMode="auto">
              <a:xfrm>
                <a:off x="5901" y="3886"/>
                <a:ext cx="379" cy="5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F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47" name="Прямоугольник 46"/>
          <p:cNvSpPr/>
          <p:nvPr/>
        </p:nvSpPr>
        <p:spPr>
          <a:xfrm>
            <a:off x="1714480" y="4714884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2.Изобразите логическую схему, используя логическое выражение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00430" y="5715016"/>
            <a:ext cx="3283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70300" algn="l"/>
              </a:tabLst>
            </a:pPr>
            <a:r>
              <a:rPr lang="ru-RU" sz="4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(А </a:t>
            </a:r>
            <a:r>
              <a:rPr lang="ru-RU" sz="4400" b="1" dirty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Λ</a:t>
            </a:r>
            <a:r>
              <a:rPr lang="ru-RU" sz="4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В </a:t>
            </a:r>
            <a:r>
              <a:rPr lang="ru-RU" sz="4800" b="1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ν</a:t>
            </a:r>
            <a:r>
              <a:rPr lang="ru-RU" sz="4400" b="1" dirty="0" err="1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В)</a:t>
            </a:r>
            <a:endParaRPr lang="ru-RU" sz="4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3643306" y="5786454"/>
            <a:ext cx="297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Составьте логическое выражение по логической схеме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1142976" y="1571612"/>
            <a:ext cx="7622253" cy="3929091"/>
            <a:chOff x="2112" y="2869"/>
            <a:chExt cx="4168" cy="2162"/>
          </a:xfrm>
        </p:grpSpPr>
        <p:sp>
          <p:nvSpPr>
            <p:cNvPr id="2073" name="AutoShape 25"/>
            <p:cNvSpPr>
              <a:spLocks noChangeAspect="1" noChangeArrowheads="1"/>
            </p:cNvSpPr>
            <p:nvPr/>
          </p:nvSpPr>
          <p:spPr bwMode="auto">
            <a:xfrm>
              <a:off x="2112" y="2869"/>
              <a:ext cx="4168" cy="2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112" y="2869"/>
              <a:ext cx="379" cy="3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8072" tIns="49035" rIns="98072" bIns="4903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112" y="2996"/>
              <a:ext cx="4168" cy="2034"/>
              <a:chOff x="2112" y="2996"/>
              <a:chExt cx="4168" cy="2034"/>
            </a:xfrm>
          </p:grpSpPr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2870" y="2996"/>
                <a:ext cx="758" cy="5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639" y="3886"/>
                <a:ext cx="758" cy="5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ИЛИ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2870" y="4394"/>
                <a:ext cx="759" cy="5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  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2491" y="3123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2491" y="3377"/>
                <a:ext cx="37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3628" y="3123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4133" y="3123"/>
                <a:ext cx="0" cy="8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4133" y="4013"/>
                <a:ext cx="5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491" y="4521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491" y="4775"/>
                <a:ext cx="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3628" y="4648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flipV="1">
                <a:off x="4133" y="4267"/>
                <a:ext cx="0" cy="3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4133" y="4267"/>
                <a:ext cx="5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5397" y="4140"/>
                <a:ext cx="5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Text Box 42"/>
              <p:cNvSpPr txBox="1">
                <a:spLocks noChangeArrowheads="1"/>
              </p:cNvSpPr>
              <p:nvPr/>
            </p:nvSpPr>
            <p:spPr bwMode="auto">
              <a:xfrm>
                <a:off x="2112" y="3250"/>
                <a:ext cx="379" cy="38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1" name="Text Box 43"/>
              <p:cNvSpPr txBox="1">
                <a:spLocks noChangeArrowheads="1"/>
              </p:cNvSpPr>
              <p:nvPr/>
            </p:nvSpPr>
            <p:spPr bwMode="auto">
              <a:xfrm>
                <a:off x="2112" y="4267"/>
                <a:ext cx="379" cy="3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2" name="Text Box 44"/>
              <p:cNvSpPr txBox="1">
                <a:spLocks noChangeArrowheads="1"/>
              </p:cNvSpPr>
              <p:nvPr/>
            </p:nvSpPr>
            <p:spPr bwMode="auto">
              <a:xfrm>
                <a:off x="2112" y="4648"/>
                <a:ext cx="379" cy="3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93" name="Text Box 45"/>
              <p:cNvSpPr txBox="1">
                <a:spLocks noChangeArrowheads="1"/>
              </p:cNvSpPr>
              <p:nvPr/>
            </p:nvSpPr>
            <p:spPr bwMode="auto">
              <a:xfrm>
                <a:off x="5901" y="3886"/>
                <a:ext cx="379" cy="5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8072" tIns="49035" rIns="98072" bIns="4903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F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25" name="Прямоугольник 24"/>
          <p:cNvSpPr/>
          <p:nvPr/>
        </p:nvSpPr>
        <p:spPr>
          <a:xfrm>
            <a:off x="3500430" y="5786454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(А или В) или (В и 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399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Логические основы устройства компьютера.  Базовые логические элементы.</vt:lpstr>
      <vt:lpstr>Слайд 2</vt:lpstr>
      <vt:lpstr>Слайд 3</vt:lpstr>
      <vt:lpstr>Простейшим логическим элементом является элемент НЕ (инвертор).  Этот элемент имеет один вход и один выход.</vt:lpstr>
      <vt:lpstr>Второй основной элемент реализует логическую функцию И.  Это элемент И или конъюнктор.</vt:lpstr>
      <vt:lpstr>Третий  основной элемент реализует логическую функцию ИЛИ.  Это элемент ИЛИ или дизъюнктор.</vt:lpstr>
      <vt:lpstr>Построить таблицу истинности для логической схемы</vt:lpstr>
      <vt:lpstr>1.Составьте логическое выражение по логической схеме</vt:lpstr>
      <vt:lpstr>Составьте логическое выражение по логической схеме</vt:lpstr>
      <vt:lpstr>Изобразите логическую схему, используя логическое выражение</vt:lpstr>
      <vt:lpstr>Полусумматор, сумматор</vt:lpstr>
      <vt:lpstr>Триггер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основы устройства компьютера.  Базовые логические элементы.</dc:title>
  <dc:creator>Танюша</dc:creator>
  <cp:lastModifiedBy>1</cp:lastModifiedBy>
  <cp:revision>16</cp:revision>
  <dcterms:created xsi:type="dcterms:W3CDTF">2011-11-14T17:34:15Z</dcterms:created>
  <dcterms:modified xsi:type="dcterms:W3CDTF">2012-03-14T08:41:36Z</dcterms:modified>
</cp:coreProperties>
</file>