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7" r:id="rId3"/>
    <p:sldId id="263" r:id="rId4"/>
    <p:sldId id="262" r:id="rId5"/>
    <p:sldId id="260" r:id="rId6"/>
    <p:sldId id="256" r:id="rId7"/>
    <p:sldId id="259" r:id="rId8"/>
    <p:sldId id="271" r:id="rId9"/>
    <p:sldId id="272" r:id="rId10"/>
    <p:sldId id="273" r:id="rId11"/>
    <p:sldId id="268" r:id="rId12"/>
    <p:sldId id="270" r:id="rId13"/>
    <p:sldId id="25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50021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-90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/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ru.wikipedia.org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doska.n52n.ru/shtml/general-info/images/nn-14v-big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6000"/>
                    </a14:imgEffect>
                    <a14:imgEffect>
                      <a14:brightnessContrast bright="39000" contrast="-6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457200" y="-891480"/>
            <a:ext cx="8229600" cy="1512168"/>
          </a:xfrm>
        </p:spPr>
        <p:txBody>
          <a:bodyPr>
            <a:normAutofit fontScale="90000"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b="1" dirty="0" smtClean="0">
                <a:solidFill>
                  <a:srgbClr val="C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  <a:cs typeface="Times New Roman"/>
              </a:rPr>
              <a:t>Тема урока: ПРЕДАНИЯ</a:t>
            </a:r>
            <a:r>
              <a:rPr lang="ru-RU" sz="3600" dirty="0">
                <a:solidFill>
                  <a:srgbClr val="C00000"/>
                </a:solidFill>
                <a:ea typeface="Calibri"/>
                <a:cs typeface="Times New Roman"/>
              </a:rPr>
              <a:t/>
            </a:r>
            <a:br>
              <a:rPr lang="ru-RU" sz="3600" dirty="0">
                <a:solidFill>
                  <a:srgbClr val="C00000"/>
                </a:solidFill>
                <a:ea typeface="Calibri"/>
                <a:cs typeface="Times New Roman"/>
              </a:rPr>
            </a:b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250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31840" y="548680"/>
            <a:ext cx="2952328" cy="792088"/>
          </a:xfrm>
          <a:prstGeom prst="roundRect">
            <a:avLst/>
          </a:prstGeom>
          <a:solidFill>
            <a:srgbClr val="FFCC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Предания 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27584" y="2132856"/>
            <a:ext cx="2880320" cy="1008112"/>
          </a:xfrm>
          <a:prstGeom prst="roundRect">
            <a:avLst/>
          </a:prstGeom>
          <a:solidFill>
            <a:srgbClr val="FFCC6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исторические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932040" y="2132856"/>
            <a:ext cx="3384376" cy="1008112"/>
          </a:xfrm>
          <a:prstGeom prst="roundRect">
            <a:avLst/>
          </a:prstGeom>
          <a:solidFill>
            <a:srgbClr val="FFCC6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топонимические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411760" y="1401578"/>
            <a:ext cx="1440160" cy="648072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508104" y="1401578"/>
            <a:ext cx="1224136" cy="643207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2339752" y="3284984"/>
            <a:ext cx="0" cy="648072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6804248" y="3284984"/>
            <a:ext cx="0" cy="648072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Скругленный прямоугольник 16"/>
          <p:cNvSpPr/>
          <p:nvPr/>
        </p:nvSpPr>
        <p:spPr>
          <a:xfrm>
            <a:off x="1151620" y="4005064"/>
            <a:ext cx="2340260" cy="1584176"/>
          </a:xfrm>
          <a:prstGeom prst="roundRect">
            <a:avLst/>
          </a:prstGeom>
          <a:solidFill>
            <a:srgbClr val="FFCC6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Герои-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исторические лица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5436096" y="4005064"/>
            <a:ext cx="2520280" cy="1584176"/>
          </a:xfrm>
          <a:prstGeom prst="roundRect">
            <a:avLst/>
          </a:prstGeom>
          <a:solidFill>
            <a:srgbClr val="FFCC6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C00000"/>
                </a:solidFill>
              </a:rPr>
              <a:t>Герои-</a:t>
            </a: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</a:rPr>
              <a:t>географические объекты</a:t>
            </a:r>
            <a:endParaRPr lang="ru-RU" sz="2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9" name="Управляющая кнопка: домой 18">
            <a:hlinkClick r:id="rId3" action="ppaction://hlinksldjump" highlightClick="1"/>
          </p:cNvPr>
          <p:cNvSpPr/>
          <p:nvPr/>
        </p:nvSpPr>
        <p:spPr>
          <a:xfrm>
            <a:off x="7740352" y="6237312"/>
            <a:ext cx="504056" cy="449200"/>
          </a:xfrm>
          <a:prstGeom prst="actionButtonHom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0692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17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Итог </a:t>
            </a:r>
            <a:r>
              <a:rPr lang="ru-RU" b="1" dirty="0" smtClean="0">
                <a:solidFill>
                  <a:srgbClr val="C00000"/>
                </a:solidFill>
              </a:rPr>
              <a:t>урока: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39039" y="1927373"/>
            <a:ext cx="5194920" cy="4525963"/>
          </a:xfrm>
        </p:spPr>
        <p:txBody>
          <a:bodyPr/>
          <a:lstStyle/>
          <a:p>
            <a:r>
              <a:rPr lang="ru-RU" dirty="0" smtClean="0"/>
              <a:t>Что нового узнали?</a:t>
            </a:r>
          </a:p>
          <a:p>
            <a:r>
              <a:rPr lang="ru-RU" dirty="0" smtClean="0"/>
              <a:t>Что понравилось на уроке?</a:t>
            </a:r>
          </a:p>
          <a:p>
            <a:r>
              <a:rPr lang="ru-RU" dirty="0" smtClean="0"/>
              <a:t>Какой вид работы вызвал </a:t>
            </a:r>
            <a:r>
              <a:rPr lang="ru-RU" dirty="0" smtClean="0"/>
              <a:t>затруднение</a:t>
            </a:r>
            <a:r>
              <a:rPr lang="ru-RU" dirty="0" smtClean="0"/>
              <a:t>?</a:t>
            </a:r>
            <a:endParaRPr lang="ru-RU" dirty="0"/>
          </a:p>
        </p:txBody>
      </p:sp>
      <p:pic>
        <p:nvPicPr>
          <p:cNvPr id="3078" name="Picture 6" descr="http://imcnkr.ucoz.ru/photografy/russkii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3240360" cy="458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2231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27384"/>
            <a:ext cx="9361040" cy="7020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1349896"/>
            <a:ext cx="8229600" cy="1143000"/>
          </a:xfrm>
        </p:spPr>
        <p:txBody>
          <a:bodyPr/>
          <a:lstStyle/>
          <a:p>
            <a:r>
              <a:rPr lang="ru-RU" b="1" dirty="0">
                <a:solidFill>
                  <a:srgbClr val="A50021"/>
                </a:solidFill>
              </a:rPr>
              <a:t>Домашнее задание: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5" y="4270598"/>
            <a:ext cx="41338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Заголовок 1"/>
          <p:cNvSpPr txBox="1">
            <a:spLocks/>
          </p:cNvSpPr>
          <p:nvPr/>
        </p:nvSpPr>
        <p:spPr>
          <a:xfrm>
            <a:off x="1691680" y="2420888"/>
            <a:ext cx="6192688" cy="1800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600" dirty="0" smtClean="0"/>
              <a:t>пересказ статьи (стр</a:t>
            </a:r>
            <a:r>
              <a:rPr lang="ru-RU" sz="3600" dirty="0"/>
              <a:t>.</a:t>
            </a:r>
            <a:r>
              <a:rPr lang="en-US" sz="3600" dirty="0"/>
              <a:t> </a:t>
            </a:r>
            <a:r>
              <a:rPr lang="en-US" sz="3600" dirty="0" smtClean="0"/>
              <a:t>7-8</a:t>
            </a:r>
            <a:r>
              <a:rPr lang="ru-RU" sz="3600" dirty="0" smtClean="0"/>
              <a:t>);</a:t>
            </a:r>
          </a:p>
          <a:p>
            <a:pPr marL="571500" indent="-571500" algn="l">
              <a:buFont typeface="Arial" panose="020B0604020202020204" pitchFamily="34" charset="0"/>
              <a:buChar char="•"/>
            </a:pPr>
            <a:r>
              <a:rPr lang="ru-RU" sz="3600" dirty="0" smtClean="0"/>
              <a:t>выразительное чтение </a:t>
            </a:r>
          </a:p>
          <a:p>
            <a:pPr algn="l"/>
            <a:r>
              <a:rPr lang="ru-RU" sz="3600" dirty="0"/>
              <a:t> </a:t>
            </a:r>
            <a:r>
              <a:rPr lang="ru-RU" sz="3600" dirty="0" smtClean="0"/>
              <a:t>     былины (стр. 17-23).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4180480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Использованные ресурсы: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ru.wikipedia</a:t>
            </a:r>
            <a:r>
              <a:rPr lang="en-US" dirty="0">
                <a:hlinkClick r:id="rId4"/>
              </a:rPr>
              <a:t>.org</a:t>
            </a:r>
            <a:r>
              <a:rPr lang="en-US" dirty="0" smtClean="0"/>
              <a:t> – </a:t>
            </a:r>
            <a:r>
              <a:rPr lang="ru-RU" dirty="0" smtClean="0"/>
              <a:t>репродукция картины В.М. Васнецова «Царь Иван Грозный».</a:t>
            </a:r>
          </a:p>
          <a:p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</a:t>
            </a:r>
            <a:r>
              <a:rPr lang="en-US" dirty="0" smtClean="0">
                <a:hlinkClick r:id="rId4"/>
              </a:rPr>
              <a:t>ru.wikipedia.org</a:t>
            </a:r>
            <a:r>
              <a:rPr lang="ru-RU" dirty="0" smtClean="0"/>
              <a:t> – репродукция картины П. </a:t>
            </a:r>
            <a:r>
              <a:rPr lang="ru-RU" dirty="0" err="1" smtClean="0"/>
              <a:t>Делароша</a:t>
            </a:r>
            <a:r>
              <a:rPr lang="ru-RU" dirty="0" smtClean="0"/>
              <a:t> «Пётр </a:t>
            </a:r>
            <a:r>
              <a:rPr lang="en-US" dirty="0" smtClean="0"/>
              <a:t>I</a:t>
            </a:r>
            <a:r>
              <a:rPr lang="ru-RU" dirty="0" smtClean="0"/>
              <a:t>».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8432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9oboev.ru/download.php?file=201307/640x480/9oboev.ru-4095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Цели урока: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4525963"/>
          </a:xfrm>
        </p:spPr>
        <p:txBody>
          <a:bodyPr/>
          <a:lstStyle/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Познакомиться с понятием «предание».</a:t>
            </a:r>
            <a:endParaRPr lang="ru-RU" sz="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8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8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36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Проанализировать </a:t>
            </a:r>
            <a:r>
              <a:rPr lang="ru-RU" sz="36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предания, заданные на дом для пересказа (выявить, от чьего лица ведётся повествование; определить, кто является героями).</a:t>
            </a:r>
          </a:p>
          <a:p>
            <a:pPr marL="0" indent="0">
              <a:buNone/>
            </a:pPr>
            <a:endParaRPr lang="ru-RU" sz="1600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Управляющая кнопка: в конец 1">
            <a:hlinkClick r:id="rId3" action="ppaction://hlinksldjump" highlightClick="1"/>
          </p:cNvPr>
          <p:cNvSpPr/>
          <p:nvPr/>
        </p:nvSpPr>
        <p:spPr>
          <a:xfrm>
            <a:off x="7812360" y="6093296"/>
            <a:ext cx="504056" cy="288032"/>
          </a:xfrm>
          <a:prstGeom prst="actionButtonEnd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773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player.myshared.ru/355333/data/images/img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22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2123728" y="1426766"/>
            <a:ext cx="4896544" cy="3082354"/>
          </a:xfrm>
        </p:spPr>
        <p:txBody>
          <a:bodyPr>
            <a:normAutofit fontScale="90000"/>
          </a:bodyPr>
          <a:lstStyle/>
          <a:p>
            <a:r>
              <a:rPr lang="ru-RU" sz="6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Фольклор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от 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англ.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folk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народ</a:t>
            </a: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b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lore</a:t>
            </a:r>
            <a:r>
              <a:rPr lang="ru-RU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— мудрость)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49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устное </a:t>
            </a:r>
            <a:r>
              <a:rPr lang="ru-RU" sz="4900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народное </a:t>
            </a:r>
            <a:r>
              <a:rPr lang="en-US" sz="49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4900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творчество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7908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3131840" y="548680"/>
            <a:ext cx="2952328" cy="792088"/>
          </a:xfrm>
          <a:prstGeom prst="roundRect">
            <a:avLst/>
          </a:prstGeom>
          <a:solidFill>
            <a:srgbClr val="FFCC66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ФОЛЬКЛОР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95536" y="2132856"/>
            <a:ext cx="1944216" cy="1008112"/>
          </a:xfrm>
          <a:prstGeom prst="roundRect">
            <a:avLst/>
          </a:prstGeom>
          <a:solidFill>
            <a:srgbClr val="FFCC6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Эпические произведения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635896" y="2132856"/>
            <a:ext cx="2016224" cy="1008112"/>
          </a:xfrm>
          <a:prstGeom prst="roundRect">
            <a:avLst/>
          </a:prstGeom>
          <a:solidFill>
            <a:srgbClr val="FFCC6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Лирические произведения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88224" y="2136730"/>
            <a:ext cx="2016224" cy="1008112"/>
          </a:xfrm>
          <a:prstGeom prst="roundRect">
            <a:avLst/>
          </a:prstGeom>
          <a:solidFill>
            <a:srgbClr val="FFCC6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Драматические произведения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Стрелка вниз 6"/>
          <p:cNvSpPr/>
          <p:nvPr/>
        </p:nvSpPr>
        <p:spPr>
          <a:xfrm>
            <a:off x="1115616" y="3284984"/>
            <a:ext cx="252028" cy="115212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жанры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4544535"/>
            <a:ext cx="2448272" cy="2124825"/>
          </a:xfrm>
          <a:prstGeom prst="roundRect">
            <a:avLst/>
          </a:prstGeom>
          <a:solidFill>
            <a:srgbClr val="FFCC6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б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ылины</a:t>
            </a: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исторические песни</a:t>
            </a:r>
          </a:p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л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егенды</a:t>
            </a: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предания</a:t>
            </a: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сказки</a:t>
            </a: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сказы</a:t>
            </a:r>
          </a:p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ословицы</a:t>
            </a:r>
          </a:p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п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оговорки 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995936" y="4581128"/>
            <a:ext cx="1512168" cy="1584176"/>
          </a:xfrm>
          <a:prstGeom prst="roundRect">
            <a:avLst/>
          </a:prstGeom>
          <a:solidFill>
            <a:srgbClr val="FFCC6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песни</a:t>
            </a: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причитания</a:t>
            </a:r>
          </a:p>
          <a:p>
            <a:pPr algn="ctr"/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частушки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948264" y="4653136"/>
            <a:ext cx="1512168" cy="1584176"/>
          </a:xfrm>
          <a:prstGeom prst="roundRect">
            <a:avLst/>
          </a:prstGeom>
          <a:solidFill>
            <a:srgbClr val="FFCC6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>
                    <a:lumMod val="10000"/>
                  </a:schemeClr>
                </a:solidFill>
              </a:rPr>
              <a:t>н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ародные драмы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691680" y="1340768"/>
            <a:ext cx="1440160" cy="648072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4716016" y="1412776"/>
            <a:ext cx="0" cy="576064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6084168" y="1340768"/>
            <a:ext cx="1620180" cy="648072"/>
          </a:xfrm>
          <a:prstGeom prst="straightConnector1">
            <a:avLst/>
          </a:prstGeom>
          <a:ln>
            <a:solidFill>
              <a:schemeClr val="bg2">
                <a:lumMod val="1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Стрелка вниз 28"/>
          <p:cNvSpPr/>
          <p:nvPr/>
        </p:nvSpPr>
        <p:spPr>
          <a:xfrm>
            <a:off x="4644008" y="3284984"/>
            <a:ext cx="252028" cy="115212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жанры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0" name="Стрелка вниз 29"/>
          <p:cNvSpPr/>
          <p:nvPr/>
        </p:nvSpPr>
        <p:spPr>
          <a:xfrm>
            <a:off x="7596998" y="3299087"/>
            <a:ext cx="252028" cy="1152128"/>
          </a:xfrm>
          <a:prstGeom prst="downArrow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2">
                    <a:lumMod val="50000"/>
                  </a:schemeClr>
                </a:solidFill>
              </a:rPr>
              <a:t>жанры</a:t>
            </a:r>
            <a:endParaRPr lang="ru-RU" sz="12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7767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9" grpId="0" animBg="1"/>
      <p:bldP spid="7" grpId="0" animBg="1"/>
      <p:bldP spid="8" grpId="0" animBg="1"/>
      <p:bldP spid="14" grpId="0" animBg="1"/>
      <p:bldP spid="15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Предание</a:t>
            </a:r>
            <a:r>
              <a:rPr lang="ru-RU" sz="2800" dirty="0" smtClean="0">
                <a:solidFill>
                  <a:srgbClr val="333333"/>
                </a:solidFill>
                <a:latin typeface="Arial"/>
              </a:rPr>
              <a:t> -</a:t>
            </a:r>
            <a:r>
              <a:rPr lang="ru-RU" sz="2800" dirty="0">
                <a:solidFill>
                  <a:srgbClr val="333333"/>
                </a:solidFill>
                <a:latin typeface="Arial"/>
              </a:rPr>
              <a:t> жанр фольклора; устный рассказ, который содержит сведения об исторических лицах, событиях, местностях, </a:t>
            </a:r>
            <a:r>
              <a:rPr lang="ru-RU" sz="2800" dirty="0" smtClean="0">
                <a:solidFill>
                  <a:srgbClr val="333333"/>
                </a:solidFill>
                <a:latin typeface="Arial"/>
              </a:rPr>
              <a:t>передающихся </a:t>
            </a:r>
            <a:r>
              <a:rPr lang="ru-RU" sz="2800" dirty="0">
                <a:solidFill>
                  <a:srgbClr val="333333"/>
                </a:solidFill>
                <a:latin typeface="Arial"/>
              </a:rPr>
              <a:t>из поколения в поколение. </a:t>
            </a:r>
            <a:endParaRPr lang="ru-RU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988840"/>
            <a:ext cx="6303730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20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63688" y="5589240"/>
            <a:ext cx="5144616" cy="481608"/>
          </a:xfrm>
        </p:spPr>
        <p:txBody>
          <a:bodyPr>
            <a:normAutofit/>
          </a:bodyPr>
          <a:lstStyle/>
          <a:p>
            <a:r>
              <a:rPr lang="ru-RU" sz="1600" dirty="0">
                <a:solidFill>
                  <a:schemeClr val="tx1"/>
                </a:solidFill>
              </a:rPr>
              <a:t>В.М. </a:t>
            </a:r>
            <a:r>
              <a:rPr lang="ru-RU" sz="1600" dirty="0" smtClean="0">
                <a:solidFill>
                  <a:schemeClr val="tx1"/>
                </a:solidFill>
              </a:rPr>
              <a:t>Васнецов. Царь</a:t>
            </a:r>
            <a:r>
              <a:rPr lang="ru-RU" sz="1600" dirty="0">
                <a:solidFill>
                  <a:schemeClr val="tx1"/>
                </a:solidFill>
              </a:rPr>
              <a:t> Иван </a:t>
            </a:r>
            <a:r>
              <a:rPr lang="ru-RU" sz="1600" dirty="0" smtClean="0">
                <a:solidFill>
                  <a:schemeClr val="tx1"/>
                </a:solidFill>
              </a:rPr>
              <a:t>Грозный</a:t>
            </a:r>
            <a:r>
              <a:rPr lang="ru-RU" sz="1600" dirty="0">
                <a:solidFill>
                  <a:schemeClr val="tx1"/>
                </a:solidFill>
              </a:rPr>
              <a:t>, 1897 .</a:t>
            </a:r>
          </a:p>
        </p:txBody>
      </p:sp>
      <p:pic>
        <p:nvPicPr>
          <p:cNvPr id="1026" name="Picture 2" descr="http://reshebnik.masterotvetov.com/image/687474703a2f2f73617070686972652d6f662d736b792e636f6d2f696d6167652f7069632d696f616e2d67726f7a6e696a2e6a706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82674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2123728" y="283096"/>
            <a:ext cx="5144616" cy="481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Годы правления Ивана</a:t>
            </a:r>
            <a:r>
              <a:rPr lang="en-US" b="1" dirty="0" smtClean="0">
                <a:solidFill>
                  <a:schemeClr val="tx1"/>
                </a:solidFill>
              </a:rPr>
              <a:t> IV</a:t>
            </a:r>
            <a:r>
              <a:rPr lang="ru-RU" b="1" dirty="0" smtClean="0">
                <a:solidFill>
                  <a:schemeClr val="tx1"/>
                </a:solidFill>
              </a:rPr>
              <a:t>: 1547 – 1584 гг.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6063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48665" y="6204445"/>
            <a:ext cx="3795543" cy="392907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300" dirty="0" smtClean="0"/>
              <a:t>  Поль </a:t>
            </a:r>
            <a:r>
              <a:rPr lang="ru-RU" sz="2300" dirty="0" err="1" smtClean="0"/>
              <a:t>Деларош</a:t>
            </a:r>
            <a:r>
              <a:rPr lang="ru-RU" sz="2300" dirty="0" smtClean="0"/>
              <a:t>. Петр I, 1838.</a:t>
            </a:r>
            <a:r>
              <a:rPr lang="ru-RU" dirty="0"/>
              <a:t> </a:t>
            </a:r>
          </a:p>
        </p:txBody>
      </p:sp>
      <p:pic>
        <p:nvPicPr>
          <p:cNvPr id="2050" name="Picture 2" descr="Peter der-Grosse 183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76672"/>
            <a:ext cx="4237342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одзаголовок 2"/>
          <p:cNvSpPr txBox="1">
            <a:spLocks/>
          </p:cNvSpPr>
          <p:nvPr/>
        </p:nvSpPr>
        <p:spPr>
          <a:xfrm>
            <a:off x="1979712" y="139080"/>
            <a:ext cx="5144616" cy="481608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 smtClean="0">
                <a:solidFill>
                  <a:schemeClr val="tx1"/>
                </a:solidFill>
              </a:rPr>
              <a:t>Годы правления Петра</a:t>
            </a:r>
            <a:r>
              <a:rPr lang="en-US" b="1" dirty="0" smtClean="0">
                <a:solidFill>
                  <a:schemeClr val="tx1"/>
                </a:solidFill>
              </a:rPr>
              <a:t> I</a:t>
            </a:r>
            <a:r>
              <a:rPr lang="ru-RU" b="1" dirty="0" smtClean="0">
                <a:solidFill>
                  <a:schemeClr val="tx1"/>
                </a:solidFill>
              </a:rPr>
              <a:t>: 1682 – 1725 гг. 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73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3752"/>
            <a:ext cx="8229600" cy="926976"/>
          </a:xfrm>
        </p:spPr>
        <p:txBody>
          <a:bodyPr/>
          <a:lstStyle/>
          <a:p>
            <a:r>
              <a:rPr lang="ru-RU" dirty="0">
                <a:solidFill>
                  <a:srgbClr val="C00000"/>
                </a:solidFill>
              </a:rPr>
              <a:t>Откуда взяты эти строки?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1196752"/>
            <a:ext cx="7560840" cy="489654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3900" dirty="0" smtClean="0"/>
              <a:t>	</a:t>
            </a:r>
            <a:r>
              <a:rPr lang="ru-RU" sz="4100" dirty="0" smtClean="0"/>
              <a:t>И </a:t>
            </a:r>
            <a:r>
              <a:rPr lang="ru-RU" sz="4100" dirty="0"/>
              <a:t>там я был, и мед я пил;</a:t>
            </a:r>
          </a:p>
          <a:p>
            <a:pPr marL="0" indent="0">
              <a:buNone/>
            </a:pPr>
            <a:r>
              <a:rPr lang="ru-RU" sz="4100" dirty="0" smtClean="0"/>
              <a:t>	У </a:t>
            </a:r>
            <a:r>
              <a:rPr lang="ru-RU" sz="4100" dirty="0"/>
              <a:t>моря видел дуб зеленый;</a:t>
            </a:r>
          </a:p>
          <a:p>
            <a:pPr marL="0" indent="0">
              <a:buNone/>
            </a:pPr>
            <a:r>
              <a:rPr lang="ru-RU" sz="4100" dirty="0" smtClean="0"/>
              <a:t>	Под </a:t>
            </a:r>
            <a:r>
              <a:rPr lang="ru-RU" sz="4100" dirty="0"/>
              <a:t>ним сидел, и кот ученый</a:t>
            </a:r>
          </a:p>
          <a:p>
            <a:pPr marL="0" indent="0">
              <a:buNone/>
            </a:pPr>
            <a:r>
              <a:rPr lang="ru-RU" sz="4100" dirty="0" smtClean="0"/>
              <a:t>	Свои </a:t>
            </a:r>
            <a:r>
              <a:rPr lang="ru-RU" sz="4100" dirty="0"/>
              <a:t>мне сказки говорил.</a:t>
            </a:r>
          </a:p>
          <a:p>
            <a:pPr marL="0" indent="0">
              <a:buNone/>
            </a:pPr>
            <a:r>
              <a:rPr lang="ru-RU" sz="4100" dirty="0" smtClean="0"/>
              <a:t>	Одну </a:t>
            </a:r>
            <a:r>
              <a:rPr lang="ru-RU" sz="4100" dirty="0"/>
              <a:t>я помню: сказку эту</a:t>
            </a:r>
          </a:p>
          <a:p>
            <a:pPr marL="0" indent="0">
              <a:buNone/>
            </a:pPr>
            <a:r>
              <a:rPr lang="ru-RU" sz="4100" dirty="0" smtClean="0"/>
              <a:t>	Поведаю </a:t>
            </a:r>
            <a:r>
              <a:rPr lang="ru-RU" sz="4100" dirty="0"/>
              <a:t>теперь я свету...</a:t>
            </a:r>
          </a:p>
          <a:p>
            <a:pPr marL="0" indent="0">
              <a:buNone/>
            </a:pPr>
            <a:endParaRPr lang="ru-RU" sz="3900" i="1" dirty="0" smtClean="0"/>
          </a:p>
          <a:p>
            <a:pPr marL="0" indent="0">
              <a:buNone/>
            </a:pPr>
            <a:r>
              <a:rPr lang="ru-RU" sz="3900" i="1" dirty="0" smtClean="0">
                <a:solidFill>
                  <a:schemeClr val="accent6">
                    <a:lumMod val="50000"/>
                  </a:schemeClr>
                </a:solidFill>
              </a:rPr>
              <a:t>В </a:t>
            </a:r>
            <a:r>
              <a:rPr lang="ru-RU" sz="3900" i="1" dirty="0">
                <a:solidFill>
                  <a:schemeClr val="accent6">
                    <a:lumMod val="50000"/>
                  </a:schemeClr>
                </a:solidFill>
              </a:rPr>
              <a:t>начале поэмы и в конце ее:</a:t>
            </a:r>
          </a:p>
          <a:p>
            <a:pPr marL="0" indent="0">
              <a:buNone/>
            </a:pPr>
            <a:r>
              <a:rPr lang="ru-RU" sz="3900" dirty="0" smtClean="0"/>
              <a:t>	</a:t>
            </a:r>
            <a:r>
              <a:rPr lang="ru-RU" sz="4100" dirty="0" smtClean="0"/>
              <a:t>Дела </a:t>
            </a:r>
            <a:r>
              <a:rPr lang="ru-RU" sz="4100" dirty="0"/>
              <a:t>давно минувших дней,</a:t>
            </a:r>
          </a:p>
          <a:p>
            <a:pPr marL="0" indent="0">
              <a:buNone/>
            </a:pPr>
            <a:r>
              <a:rPr lang="ru-RU" sz="4100" dirty="0" smtClean="0"/>
              <a:t>	Преданья </a:t>
            </a:r>
            <a:r>
              <a:rPr lang="ru-RU" sz="4100" dirty="0"/>
              <a:t>старины глубокой!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99792" y="6147048"/>
            <a:ext cx="6444208" cy="8823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solidFill>
                  <a:srgbClr val="C00000"/>
                </a:solidFill>
              </a:rPr>
              <a:t>(А. С. Пушкин «Руслан и Людмила».)</a:t>
            </a:r>
          </a:p>
        </p:txBody>
      </p:sp>
    </p:spTree>
    <p:extLst>
      <p:ext uri="{BB962C8B-B14F-4D97-AF65-F5344CB8AC3E}">
        <p14:creationId xmlns:p14="http://schemas.microsoft.com/office/powerpoint/2010/main" val="4053305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3" grpId="1" uiExpand="1" build="p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35285"/>
            <a:ext cx="8229600" cy="452596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4000" b="1" dirty="0">
                <a:solidFill>
                  <a:srgbClr val="C00000"/>
                </a:solidFill>
                <a:latin typeface="Times New Roman"/>
                <a:ea typeface="Calibri"/>
              </a:rPr>
              <a:t>Вывод:</a:t>
            </a:r>
            <a:r>
              <a:rPr lang="ru-RU" sz="4000" dirty="0">
                <a:latin typeface="Times New Roman"/>
                <a:ea typeface="Calibri"/>
              </a:rPr>
              <a:t> предания использовались поэтами для создания произведений; предания запечатлевали для последующих поколений образы героев и исторические события.</a:t>
            </a:r>
            <a:endParaRPr lang="ru-RU" sz="4000" dirty="0"/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653136"/>
            <a:ext cx="4133850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6833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509</TotalTime>
  <Words>200</Words>
  <Application>Microsoft Office PowerPoint</Application>
  <PresentationFormat>Экран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   Тема урока: ПРЕДАНИЯ </vt:lpstr>
      <vt:lpstr>Цели урока:</vt:lpstr>
      <vt:lpstr>Фольклор  (от англ. folk — народ,  lore — мудрость) — устное народное  творчество.</vt:lpstr>
      <vt:lpstr>Презентация PowerPoint</vt:lpstr>
      <vt:lpstr>Предание - жанр фольклора; устный рассказ, который содержит сведения об исторических лицах, событиях, местностях, передающихся из поколения в поколение. </vt:lpstr>
      <vt:lpstr>Презентация PowerPoint</vt:lpstr>
      <vt:lpstr>Презентация PowerPoint</vt:lpstr>
      <vt:lpstr>Откуда взяты эти строки?</vt:lpstr>
      <vt:lpstr>Презентация PowerPoint</vt:lpstr>
      <vt:lpstr>Презентация PowerPoint</vt:lpstr>
      <vt:lpstr>Итог урока:</vt:lpstr>
      <vt:lpstr>Домашнее задание:</vt:lpstr>
      <vt:lpstr>Использованные ресурсы: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40</cp:revision>
  <dcterms:created xsi:type="dcterms:W3CDTF">2015-06-28T15:04:04Z</dcterms:created>
  <dcterms:modified xsi:type="dcterms:W3CDTF">2015-09-05T16:41:25Z</dcterms:modified>
</cp:coreProperties>
</file>