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7"/>
  </p:notesMasterIdLst>
  <p:handoutMasterIdLst>
    <p:handoutMasterId r:id="rId38"/>
  </p:handoutMasterIdLst>
  <p:sldIdLst>
    <p:sldId id="256" r:id="rId3"/>
    <p:sldId id="268" r:id="rId4"/>
    <p:sldId id="315" r:id="rId5"/>
    <p:sldId id="316" r:id="rId6"/>
    <p:sldId id="270" r:id="rId7"/>
    <p:sldId id="275" r:id="rId8"/>
    <p:sldId id="296" r:id="rId9"/>
    <p:sldId id="297" r:id="rId10"/>
    <p:sldId id="298" r:id="rId11"/>
    <p:sldId id="299" r:id="rId12"/>
    <p:sldId id="300" r:id="rId13"/>
    <p:sldId id="301" r:id="rId14"/>
    <p:sldId id="277" r:id="rId15"/>
    <p:sldId id="287" r:id="rId16"/>
    <p:sldId id="288" r:id="rId17"/>
    <p:sldId id="289" r:id="rId18"/>
    <p:sldId id="291" r:id="rId19"/>
    <p:sldId id="292" r:id="rId20"/>
    <p:sldId id="293" r:id="rId21"/>
    <p:sldId id="294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7" r:id="rId35"/>
    <p:sldId id="31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572"/>
    <a:srgbClr val="900609"/>
    <a:srgbClr val="32177D"/>
    <a:srgbClr val="990033"/>
    <a:srgbClr val="7C157F"/>
    <a:srgbClr val="FF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Шестой уровень</a:t>
            </a:r>
          </a:p>
          <a:p>
            <a:pPr lvl="6"/>
            <a:r>
              <a:rPr lang="ru-RU" dirty="0" smtClean="0"/>
              <a:t>Седьмой уровень</a:t>
            </a:r>
          </a:p>
          <a:p>
            <a:pPr lvl="7"/>
            <a:r>
              <a:rPr lang="ru-RU" dirty="0" smtClean="0"/>
              <a:t>Восьмой уровень</a:t>
            </a:r>
          </a:p>
          <a:p>
            <a:pPr lvl="8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ibypt.ru/poligony/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vk.com/photo-19771285_386969789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hyperlink" Target="http://vk.com/photo-19771285_38696979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vk.com/album-19771285_222020912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hyperlink" Target="http://vk.com/photo-19771285_38696982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sibypt.ru/wp-content/uploads/2015/09/&#1055;&#1086;&#1083;&#1086;&#1078;&#1077;&#1085;&#1080;&#1077;-&#1086;-&#1075;&#1088;&#1072;&#1085;&#1090;&#1077;-&#1057;&#1080;&#1073;&#1058;&#1070;&#1060;.doc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24840" y="2440684"/>
            <a:ext cx="5734050" cy="2219691"/>
          </a:xfrm>
        </p:spPr>
        <p:txBody>
          <a:bodyPr anchor="ctr">
            <a:normAutofit fontScale="90000"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4400" b="0" i="0" baseline="0" dirty="0" smtClean="0">
                <a:solidFill>
                  <a:srgbClr val="C00000"/>
                </a:solidFill>
                <a:latin typeface="Plantagenet Cherokee"/>
                <a:ea typeface="+mj-ea"/>
                <a:cs typeface="+mj-cs"/>
              </a:rPr>
              <a:t>Школа развития «Пифагор</a:t>
            </a:r>
            <a:r>
              <a:rPr lang="ru-RU" sz="4400" b="0" i="0" baseline="0" dirty="0" smtClean="0">
                <a:solidFill>
                  <a:srgbClr val="C00000"/>
                </a:solidFill>
                <a:latin typeface="Plantagenet Cherokee"/>
                <a:ea typeface="+mj-ea"/>
                <a:cs typeface="+mj-cs"/>
              </a:rPr>
              <a:t>»                      </a:t>
            </a:r>
            <a:r>
              <a:rPr lang="ru-RU" sz="2700" b="0" i="0" baseline="0" dirty="0" smtClean="0">
                <a:solidFill>
                  <a:schemeClr val="bg2">
                    <a:lumMod val="10000"/>
                  </a:schemeClr>
                </a:solidFill>
                <a:latin typeface="Plantagenet Cherokee"/>
                <a:ea typeface="+mj-ea"/>
                <a:cs typeface="+mj-cs"/>
              </a:rPr>
              <a:t>Бубликова</a:t>
            </a:r>
            <a:r>
              <a:rPr lang="ru-RU" sz="2700" b="0" i="0" dirty="0" smtClean="0">
                <a:solidFill>
                  <a:schemeClr val="bg2">
                    <a:lumMod val="10000"/>
                  </a:schemeClr>
                </a:solidFill>
                <a:latin typeface="Plantagenet Cherokee"/>
                <a:ea typeface="+mj-ea"/>
                <a:cs typeface="+mj-cs"/>
              </a:rPr>
              <a:t> Галина Ильинична, учитель физики </a:t>
            </a:r>
            <a:r>
              <a:rPr lang="ru-RU" sz="4400" b="0" i="0" baseline="0" dirty="0" smtClean="0">
                <a:solidFill>
                  <a:srgbClr val="C00000"/>
                </a:solidFill>
                <a:latin typeface="Plantagenet Cherokee"/>
                <a:ea typeface="+mj-ea"/>
                <a:cs typeface="+mj-cs"/>
              </a:rPr>
              <a:t/>
            </a:r>
            <a:br>
              <a:rPr lang="ru-RU" sz="4400" b="0" i="0" baseline="0" dirty="0" smtClean="0">
                <a:solidFill>
                  <a:srgbClr val="C00000"/>
                </a:solidFill>
                <a:latin typeface="Plantagenet Cherokee"/>
                <a:ea typeface="+mj-ea"/>
                <a:cs typeface="+mj-cs"/>
              </a:rPr>
            </a:br>
            <a:endParaRPr lang="ru-RU" sz="4400" b="0" i="0" baseline="0" dirty="0">
              <a:solidFill>
                <a:srgbClr val="C00000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endParaRPr lang="ru-RU" sz="1800" b="0" i="0" dirty="0" smtClean="0"/>
          </a:p>
          <a:p>
            <a:pPr marL="0" indent="0" algn="l">
              <a:spcBef>
                <a:spcPts val="0"/>
              </a:spcBef>
              <a:buNone/>
            </a:pPr>
            <a:endParaRPr lang="ru-RU" dirty="0"/>
          </a:p>
          <a:p>
            <a:pPr marL="0" indent="0" algn="l">
              <a:spcBef>
                <a:spcPts val="0"/>
              </a:spcBef>
              <a:buNone/>
            </a:pPr>
            <a:endParaRPr lang="ru-RU" sz="1800" b="0" i="0" dirty="0"/>
          </a:p>
        </p:txBody>
      </p:sp>
      <p:pic>
        <p:nvPicPr>
          <p:cNvPr id="4" name="Рисунок 3" descr="Открытая книга на столе на фоне расплывчатого изображения книжных полок.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552450"/>
            <a:ext cx="964627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3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9" y="565150"/>
            <a:ext cx="9530366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4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9" y="476519"/>
            <a:ext cx="10264461" cy="591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Октябрьский семинар тренеров турнира юных физиков (ТЮФ).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Режим работы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sz="2400" b="1" dirty="0" smtClean="0"/>
              <a:t>Семинар </a:t>
            </a:r>
            <a:r>
              <a:rPr lang="ru-RU" sz="2400" b="1" dirty="0"/>
              <a:t>проводится в течение трёх дней, с 10:00 до 17:30. Семинар проходит на базе </a:t>
            </a:r>
            <a:r>
              <a:rPr lang="ru-RU" sz="2400" b="1" dirty="0">
                <a:hlinkClick r:id="rId2" tooltip="Полигоны"/>
              </a:rPr>
              <a:t>Полигона юного физика</a:t>
            </a:r>
            <a:r>
              <a:rPr lang="ru-RU" sz="2400" b="1" dirty="0"/>
              <a:t>, так что участники могут пользоваться имеющимися здесь материалами, инструментами, измерительным оборудованием PASCO.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Предназначен</a:t>
            </a:r>
          </a:p>
          <a:p>
            <a:r>
              <a:rPr lang="ru-RU" sz="2400" b="1" dirty="0" smtClean="0"/>
              <a:t>   для </a:t>
            </a:r>
            <a:r>
              <a:rPr lang="ru-RU" sz="2400" b="1" dirty="0"/>
              <a:t>учителей физики и педагогов дополнительного образования, которые уже руководят или собираются руководить командами, участвующими в Турнире. </a:t>
            </a:r>
            <a:endParaRPr lang="ru-RU" sz="2400" b="1" dirty="0">
              <a:solidFill>
                <a:srgbClr val="9006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8945" y="288374"/>
            <a:ext cx="10419009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00609"/>
                </a:solidFill>
              </a:rPr>
              <a:t>Форма семинара</a:t>
            </a:r>
          </a:p>
          <a:p>
            <a:pPr algn="ctr"/>
            <a:endParaRPr lang="ru-RU" sz="2800" b="1" dirty="0" smtClean="0">
              <a:solidFill>
                <a:srgbClr val="900609"/>
              </a:solidFill>
            </a:endParaRPr>
          </a:p>
          <a:p>
            <a:r>
              <a:rPr lang="ru-RU" sz="2800" b="1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ru-RU" sz="2400" b="1" dirty="0" smtClean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 </a:t>
            </a:r>
            <a:r>
              <a:rPr lang="ru-RU" sz="2400" b="1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время семинара его участники сами работают в турнирных командах под руководством опытных тренеров. </a:t>
            </a:r>
            <a:endParaRPr lang="ru-RU" sz="2400" b="1" dirty="0" smtClean="0">
              <a:solidFill>
                <a:srgbClr val="4C4C4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4C4C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 smtClean="0">
              <a:solidFill>
                <a:srgbClr val="9006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9006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 семинара</a:t>
            </a:r>
          </a:p>
          <a:p>
            <a:pPr algn="ctr"/>
            <a:endParaRPr lang="ru-RU" sz="2400" b="1" dirty="0" smtClean="0">
              <a:solidFill>
                <a:srgbClr val="9006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Такая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форма семинара даёт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возможность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посмотреть на турнир юных физиков глазами его </a:t>
            </a:r>
            <a:r>
              <a:rPr lang="ru-RU" sz="2400" b="1" dirty="0" smtClean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участников;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оценить затраты времени</a:t>
            </a:r>
            <a:r>
              <a:rPr lang="ru-RU" sz="2400" b="1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ru-RU" sz="2400" b="1" dirty="0" smtClean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почувствовать реальные трудности решения турнирных задач;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понять</a:t>
            </a:r>
            <a:r>
              <a:rPr lang="ru-RU" sz="2400" b="1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как эффективнее можно организовать </a:t>
            </a:r>
            <a:r>
              <a:rPr lang="ru-RU" sz="2400" b="1" dirty="0" smtClean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подготовку учащихся к </a:t>
            </a:r>
            <a:r>
              <a:rPr lang="ru-RU" sz="2400" b="1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турниру.</a:t>
            </a:r>
            <a:endParaRPr lang="ru-RU" sz="2400" b="1" dirty="0"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endParaRPr lang="ru-RU" sz="2400" b="1" dirty="0" smtClean="0">
              <a:solidFill>
                <a:srgbClr val="9006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solidFill>
                <a:srgbClr val="900609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732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00609"/>
                </a:solidFill>
              </a:rPr>
              <a:t>Содержание семинара</a:t>
            </a:r>
            <a:endParaRPr lang="ru-RU" b="1" dirty="0">
              <a:solidFill>
                <a:srgbClr val="90060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Исследовательский цикл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/>
              <a:t> планирование и проведение   эксперимента;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/>
              <a:t> построение теории;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/>
              <a:t> сопоставление теории с результатами эксперимента;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/>
              <a:t> подготовка презентации и доклада.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0006" y="1600199"/>
            <a:ext cx="4639442" cy="457200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Старт</a:t>
            </a: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0006" y="2137893"/>
            <a:ext cx="43144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Перед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каждой командой ставятся две исследовательские задачи, рассчитанные </a:t>
            </a:r>
            <a:r>
              <a:rPr lang="ru-RU" sz="2400" b="1" dirty="0">
                <a:solidFill>
                  <a:srgbClr val="7F157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два дня работы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1161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5411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900609"/>
                </a:solidFill>
              </a:rPr>
              <a:t>Третий день семинара – </a:t>
            </a:r>
            <a:r>
              <a:rPr lang="ru-RU" b="1" dirty="0" smtClean="0">
                <a:solidFill>
                  <a:srgbClr val="7C157F"/>
                </a:solidFill>
              </a:rPr>
              <a:t>учебный физический бой</a:t>
            </a:r>
            <a:endParaRPr lang="ru-RU" b="1" dirty="0">
              <a:solidFill>
                <a:srgbClr val="7C157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751527"/>
            <a:ext cx="4914900" cy="4420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990033"/>
                </a:solidFill>
              </a:rPr>
              <a:t>Схема боя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002060"/>
                </a:solidFill>
              </a:rPr>
              <a:t> Доклад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Оппонирование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Рецензирование</a:t>
            </a:r>
          </a:p>
          <a:p>
            <a:pPr marL="0" indent="0">
              <a:buNone/>
            </a:pP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51527"/>
            <a:ext cx="4914900" cy="4420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900609"/>
                </a:solidFill>
              </a:rPr>
              <a:t>В каждом раунде боя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002060"/>
                </a:solidFill>
              </a:rPr>
              <a:t> Три человека представляют свои команды в одной из трех ролей;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Остальные участники семинара пробуют себя в качестве членов жюри.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2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900609"/>
                </a:solidFill>
              </a:rPr>
              <a:t>Планирование эксперимента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</a:p>
          <a:p>
            <a:pPr marL="0" indent="0" algn="ctr">
              <a:buNone/>
            </a:pP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команда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cs629223.vk.me/v629223929/169a3/XGnJ683pT7c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3" y="2305317"/>
            <a:ext cx="5064446" cy="386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cs629223.vk.me/v629223929/169ad/GZOlwXZCN8s.jpg">
            <a:hlinkClick r:id="rId4"/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37" y="2305318"/>
            <a:ext cx="5742949" cy="3866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8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00609"/>
                </a:solidFill>
              </a:rPr>
              <a:t>Эксперимент</a:t>
            </a:r>
            <a:endParaRPr lang="ru-RU" b="1" dirty="0">
              <a:solidFill>
                <a:srgbClr val="90060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команда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cs629223.vk.me/v629223929/169d2/o3SzVJ65Ulk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7" y="2331076"/>
            <a:ext cx="5285704" cy="390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cs629223.vk.me/v629223929/169d5/AiIF4ZyXbec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54" y="2331076"/>
            <a:ext cx="5254580" cy="3902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45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00609"/>
                </a:solidFill>
              </a:rPr>
              <a:t>Презентация работы</a:t>
            </a:r>
            <a:endParaRPr lang="ru-RU" b="1" dirty="0">
              <a:solidFill>
                <a:srgbClr val="90060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93" y="1429555"/>
            <a:ext cx="7868992" cy="48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7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898" y="1287887"/>
            <a:ext cx="10096500" cy="86288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Руководитель проекта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062" y="2318198"/>
            <a:ext cx="11784169" cy="31491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Группа исследователей под руководством Щетникова Александра Ивановича разработала и реализует проект, получивший название </a:t>
            </a:r>
            <a:r>
              <a:rPr lang="ru-RU" sz="2400" b="1" dirty="0" smtClean="0">
                <a:solidFill>
                  <a:srgbClr val="990033"/>
                </a:solidFill>
              </a:rPr>
              <a:t>«Система дополнительного математического и гуманитарного образования».</a:t>
            </a:r>
          </a:p>
          <a:p>
            <a:r>
              <a:rPr lang="ru-RU" sz="2400" b="1" dirty="0">
                <a:solidFill>
                  <a:srgbClr val="990033"/>
                </a:solidFill>
              </a:rPr>
              <a:t> </a:t>
            </a:r>
            <a:r>
              <a:rPr lang="ru-RU" sz="2400" b="1" dirty="0" smtClean="0">
                <a:solidFill>
                  <a:srgbClr val="990033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Этот проект направлен на расширение образовательных возможностей учащихся, на индивидуальность их образования, на решение задачи осознанного выбора профиля обучения учащимися.</a:t>
            </a:r>
          </a:p>
          <a:p>
            <a:endParaRPr lang="ru-RU" sz="2400" b="1" dirty="0" smtClean="0">
              <a:solidFill>
                <a:srgbClr val="990033"/>
              </a:solidFill>
            </a:endParaRPr>
          </a:p>
          <a:p>
            <a:endParaRPr lang="ru-RU" sz="2400" b="1" dirty="0" smtClean="0">
              <a:solidFill>
                <a:srgbClr val="990033"/>
              </a:solidFill>
            </a:endParaRPr>
          </a:p>
          <a:p>
            <a:r>
              <a:rPr lang="ru-RU" sz="2400" b="1" dirty="0">
                <a:solidFill>
                  <a:srgbClr val="990033"/>
                </a:solidFill>
              </a:rPr>
              <a:t> </a:t>
            </a:r>
            <a:r>
              <a:rPr lang="ru-RU" sz="2400" b="1" dirty="0" smtClean="0">
                <a:solidFill>
                  <a:srgbClr val="990033"/>
                </a:solidFill>
              </a:rPr>
              <a:t> </a:t>
            </a:r>
          </a:p>
          <a:p>
            <a:endParaRPr lang="ru-RU" sz="24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00609"/>
                </a:solidFill>
              </a:rPr>
              <a:t>Участники семинара</a:t>
            </a:r>
            <a:endParaRPr lang="ru-RU" b="1" dirty="0">
              <a:solidFill>
                <a:srgbClr val="90060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4" y="1378039"/>
            <a:ext cx="8242480" cy="5177307"/>
          </a:xfrm>
        </p:spPr>
      </p:pic>
    </p:spTree>
    <p:extLst>
      <p:ext uri="{BB962C8B-B14F-4D97-AF65-F5344CB8AC3E}">
        <p14:creationId xmlns:p14="http://schemas.microsoft.com/office/powerpoint/2010/main" val="154297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00609"/>
                </a:solidFill>
              </a:rPr>
              <a:t>Другие формы образования в школе «Пифагор»</a:t>
            </a:r>
            <a:endParaRPr lang="ru-RU" b="1" dirty="0">
              <a:solidFill>
                <a:srgbClr val="90060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990033"/>
                </a:solidFill>
              </a:rPr>
              <a:t>Соревнования</a:t>
            </a:r>
            <a:r>
              <a:rPr lang="ru-RU" sz="2800" dirty="0" smtClean="0"/>
              <a:t>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лично – командные первенства </a:t>
            </a:r>
            <a:r>
              <a:rPr lang="ru-RU" sz="2400" b="1" dirty="0" smtClean="0">
                <a:solidFill>
                  <a:schemeClr val="tx2"/>
                </a:solidFill>
              </a:rPr>
              <a:t>Новосибирской области (с 2003 г) и Южно – Кузбасского региона (с 2005 г) </a:t>
            </a:r>
            <a:r>
              <a:rPr lang="ru-RU" sz="2400" b="1" dirty="0" smtClean="0">
                <a:solidFill>
                  <a:srgbClr val="002060"/>
                </a:solidFill>
              </a:rPr>
              <a:t>по математике </a:t>
            </a:r>
            <a:r>
              <a:rPr lang="ru-RU" sz="2400" b="1" dirty="0" smtClean="0">
                <a:solidFill>
                  <a:schemeClr val="tx2"/>
                </a:solidFill>
              </a:rPr>
              <a:t>для 6 – 8 и 9 – 11 классов;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 гуманитарные первенства </a:t>
            </a:r>
            <a:r>
              <a:rPr lang="ru-RU" sz="2400" b="1" dirty="0" smtClean="0">
                <a:solidFill>
                  <a:schemeClr val="tx2"/>
                </a:solidFill>
              </a:rPr>
              <a:t>для 8 – 11 классов (с 2014 г).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Задачи подбираются так, чтобы одновременно выявить сильнейших, и чтобы были интересными и полезными для учащихся.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90033"/>
                </a:solidFill>
              </a:rPr>
              <a:t>Новосибирский турнир математических боев</a:t>
            </a:r>
            <a:endParaRPr lang="ru-RU" b="1" dirty="0">
              <a:solidFill>
                <a:srgbClr val="9900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00200"/>
            <a:ext cx="101727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002060"/>
                </a:solidFill>
              </a:rPr>
              <a:t>Математический бой</a:t>
            </a:r>
            <a:r>
              <a:rPr lang="ru-RU" sz="2400" b="1" dirty="0" smtClean="0">
                <a:solidFill>
                  <a:schemeClr val="tx2"/>
                </a:solidFill>
              </a:rPr>
              <a:t> является самым сложным видом математических соревнований.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    Рассчитан на более опытных учащихся. Это настоящая школа не только математики, но и публичных выступлений.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   </a:t>
            </a:r>
            <a:r>
              <a:rPr lang="ru-RU" sz="2800" b="1" dirty="0" smtClean="0">
                <a:solidFill>
                  <a:srgbClr val="900609"/>
                </a:solidFill>
              </a:rPr>
              <a:t>Городская устная математическая олимпиада </a:t>
            </a:r>
            <a:r>
              <a:rPr lang="ru-RU" sz="2400" b="1" dirty="0" smtClean="0">
                <a:solidFill>
                  <a:schemeClr val="tx2"/>
                </a:solidFill>
              </a:rPr>
              <a:t>для 6 – 8 классов.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   Это форма личных соревнований. Дает возможность проявить свои способности школьникам, которые еще не умеют отчетливо изложить решение задачи в письменном виде.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90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00609"/>
                </a:solidFill>
              </a:rPr>
              <a:t>«Школа юного математика (ШЮМ)»</a:t>
            </a:r>
            <a:endParaRPr lang="ru-RU" b="1" dirty="0">
              <a:solidFill>
                <a:srgbClr val="90060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sz="2800" b="1" dirty="0" smtClean="0">
                <a:solidFill>
                  <a:srgbClr val="002060"/>
                </a:solidFill>
              </a:rPr>
              <a:t>Для систематического дополнительного образования       </a:t>
            </a:r>
            <a:r>
              <a:rPr lang="ru-RU" sz="2400" b="1" dirty="0" smtClean="0">
                <a:solidFill>
                  <a:schemeClr val="tx2"/>
                </a:solidFill>
              </a:rPr>
              <a:t>учащихся 6 – 8 классов, проявляющих интерес к математике и решению математических задач.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   2 учебных года в форме шести трехдневных учебных сессий – погружений, по 5 академических часов ежедневно.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   Обучение основано на принципах развивающего обучения, на открытии и усвоении учащимися основных принципов, логических схем и идей.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029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00609"/>
                </a:solidFill>
              </a:rPr>
              <a:t>Цикл интенсивных учебно – познавательных семинаров «Применимая математика» </a:t>
            </a:r>
            <a:endParaRPr lang="ru-RU" b="1" dirty="0">
              <a:solidFill>
                <a:srgbClr val="90060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chemeClr val="tx2"/>
                </a:solidFill>
              </a:rPr>
              <a:t>Для учащихся 8 – 11 классов, проявляющих общий интерес к математике и точным наукам.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Направлен на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/>
                </a:solidFill>
              </a:rPr>
              <a:t> на формирование у школьников представления о том, как создаются научные понятия;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/>
                </a:solidFill>
              </a:rPr>
              <a:t> умение математически исследовать явления реального мира;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/>
                </a:solidFill>
              </a:rPr>
              <a:t> развитие мыслительных способностей;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/>
                </a:solidFill>
              </a:rPr>
              <a:t> развитие навыков коммуникации.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6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00609"/>
                </a:solidFill>
              </a:rPr>
              <a:t>Выездная школа развития «Пифагор»</a:t>
            </a:r>
            <a:endParaRPr lang="ru-RU" b="1" dirty="0">
              <a:solidFill>
                <a:srgbClr val="90060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sz="2600" b="1" dirty="0" smtClean="0">
                <a:solidFill>
                  <a:schemeClr val="tx2"/>
                </a:solidFill>
              </a:rPr>
              <a:t>Для школьников 1 – 11 классов, в летние и зимние каникулы.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</a:rPr>
              <a:t>   Дети и взрослые «погружаются» в насыщенную культурную и интеллектуальную среду.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</a:rPr>
              <a:t>   Предлагаются на выбор учебные курсы: от математики и физики до психологии и философии. 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</a:rPr>
              <a:t>   </a:t>
            </a:r>
            <a:r>
              <a:rPr lang="ru-RU" sz="2600" b="1" dirty="0" smtClean="0">
                <a:solidFill>
                  <a:srgbClr val="002060"/>
                </a:solidFill>
              </a:rPr>
              <a:t>Формы учебы: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chemeClr val="tx2"/>
                </a:solidFill>
              </a:rPr>
              <a:t> занятия по решению задач;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</a:rPr>
              <a:t>учебно – познавательные семинары;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</a:rPr>
              <a:t>самостоятельные исследования.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54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00609"/>
                </a:solidFill>
              </a:rPr>
              <a:t>Учебные и исследовательские погружения</a:t>
            </a:r>
            <a:endParaRPr lang="ru-RU" b="1" dirty="0">
              <a:solidFill>
                <a:srgbClr val="90060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790162"/>
            <a:ext cx="9982200" cy="43820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002060"/>
                </a:solidFill>
              </a:rPr>
              <a:t>Одно из приоритетных направлений в деятельности Школы Пифагора.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   Учебные занятия проходят в режиме погружений на Летних и Зимних школах.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</a:rPr>
              <a:t>Предметы: </a:t>
            </a:r>
            <a:r>
              <a:rPr lang="ru-RU" sz="2400" b="1" dirty="0" smtClean="0">
                <a:solidFill>
                  <a:schemeClr val="tx2"/>
                </a:solidFill>
              </a:rPr>
              <a:t>математика, физика, химия, история, филология.</a:t>
            </a:r>
          </a:p>
          <a:p>
            <a:pPr marL="0" indent="0">
              <a:buNone/>
            </a:pP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00609"/>
                </a:solidFill>
              </a:rPr>
              <a:t>Сибирский турнир юных физиков (СибТЮФ)</a:t>
            </a:r>
            <a:endParaRPr lang="ru-RU" b="1" dirty="0">
              <a:solidFill>
                <a:srgbClr val="90060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600200"/>
            <a:ext cx="10640632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Это командное состязание старшеклассников в умении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/>
                </a:solidFill>
              </a:rPr>
              <a:t> решать сложные исследовательские задачи,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/>
                </a:solidFill>
              </a:rPr>
              <a:t> убедительно представлять свои решения,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/>
                </a:solidFill>
              </a:rPr>
              <a:t> отстаивать свои решения в научных дискуссиях.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002060"/>
                </a:solidFill>
              </a:rPr>
              <a:t>Турнир проводится по международным правилам.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Соревнования проводятся в формате физических боёв.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38" y="1952672"/>
            <a:ext cx="2343956" cy="222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3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Специфика СибТЮФ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378039"/>
            <a:ext cx="9982200" cy="47941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Турнир имеет годовой цикл. </a:t>
            </a:r>
            <a:r>
              <a:rPr lang="ru-RU" sz="2400" dirty="0"/>
              <a:t>В августе публикуются 17 открытых исследовательских задач на следующий год. Большинство задач турнира не имеет известных и однозначных решений и подразумевают обязательное проведение экспериментов</a:t>
            </a:r>
            <a:r>
              <a:rPr lang="ru-RU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</a:rPr>
              <a:t>Длительный срок подготовки </a:t>
            </a:r>
            <a:r>
              <a:rPr lang="ru-RU" sz="2400" dirty="0"/>
              <a:t>позволяет школьникам разработать свой подход к проблеме, построить установки и провести физические эксперименты, ознакомиться с научной литературой. При этом работа идёт в режиме, наиболее </a:t>
            </a:r>
            <a:r>
              <a:rPr lang="ru-RU" sz="2400" dirty="0" smtClean="0"/>
              <a:t>приближенном </a:t>
            </a:r>
            <a:r>
              <a:rPr lang="ru-RU" sz="2400" dirty="0"/>
              <a:t>к научным исследованиям</a:t>
            </a:r>
            <a:r>
              <a:rPr lang="ru-RU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</a:rPr>
              <a:t>Для подготовки команды нужен тренер, </a:t>
            </a:r>
            <a:r>
              <a:rPr lang="ru-RU" sz="2400" dirty="0"/>
              <a:t>который направляет ребят, даёт возможность наиболее полно раскрыться их творческому и исследовательскому потенциалу</a:t>
            </a:r>
            <a:r>
              <a:rPr lang="ru-RU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</a:rPr>
              <a:t>Турнир проводится в г. Новосибирске </a:t>
            </a:r>
            <a:r>
              <a:rPr lang="ru-RU" sz="2400" dirty="0" smtClean="0">
                <a:solidFill>
                  <a:schemeClr val="tx2"/>
                </a:solidFill>
              </a:rPr>
              <a:t>в начале февраля.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C157F"/>
                </a:solidFill>
              </a:rPr>
              <a:t>Турниры</a:t>
            </a:r>
            <a:endParaRPr lang="ru-RU" b="1" dirty="0">
              <a:solidFill>
                <a:srgbClr val="7C157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900609"/>
                </a:solidFill>
              </a:rPr>
              <a:t>Всероссийский турнир юных физиков.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900609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В 2013-2014 г команда Школы Пифагора заняла первое место.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254" y="1600200"/>
            <a:ext cx="4840846" cy="45719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900609"/>
                </a:solidFill>
              </a:rPr>
              <a:t>Международный турнир юных физиков.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900609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Российская команда из Новосибирска заняла седьмое место среди команд международного турнира из 27 стран, завоевала серебряные медали в 2015 году.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00609"/>
                </a:solidFill>
              </a:rPr>
              <a:t>Проблемы современного образования</a:t>
            </a:r>
            <a:endParaRPr lang="ru-RU" b="1" dirty="0">
              <a:solidFill>
                <a:srgbClr val="90060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1. Реализация новых федеральных стандартов. </a:t>
            </a:r>
            <a:r>
              <a:rPr lang="ru-RU" sz="2400" b="1" dirty="0" smtClean="0">
                <a:solidFill>
                  <a:schemeClr val="tx2"/>
                </a:solidFill>
              </a:rPr>
              <a:t>Системно – деятельностный подход (осуществляем старыми методами).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2. Содержание и формы образовательного процесса. </a:t>
            </a:r>
            <a:r>
              <a:rPr lang="ru-RU" sz="2400" b="1" dirty="0" smtClean="0">
                <a:solidFill>
                  <a:schemeClr val="tx2"/>
                </a:solidFill>
              </a:rPr>
              <a:t>В работе школы преобладают зачастую курсы, взятые из интернета, не представляющие собой никакого интереса для учащихся, а тем более, для развития их мышления и понимания.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3. Ограниченность детей в пространстве. </a:t>
            </a:r>
            <a:r>
              <a:rPr lang="ru-RU" sz="2400" b="1" dirty="0" smtClean="0">
                <a:solidFill>
                  <a:schemeClr val="tx2"/>
                </a:solidFill>
              </a:rPr>
              <a:t>Когда выходишь за круг общения в школе и встречаешь новых, интересных людей, то мир раскрывается для тебя с другой стороны. Это гораздо важнее для подростка, чем то, что он начнет углубленно изучать како-то предмет.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89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90033"/>
                </a:solidFill>
              </a:rPr>
              <a:t>Грантовая система</a:t>
            </a:r>
            <a:endParaRPr lang="ru-RU" b="1" dirty="0">
              <a:solidFill>
                <a:srgbClr val="9900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sz="2400" b="1" dirty="0">
                <a:solidFill>
                  <a:schemeClr val="tx2"/>
                </a:solidFill>
              </a:rPr>
              <a:t>Фонд “Поддержка проектов в области образования” осуществляет грантовую поддержку тренеров. Гранты выдаются тренерам на подготовку команд к предстоящим турнирам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400" dirty="0">
                <a:hlinkClick r:id="rId2"/>
              </a:rPr>
              <a:t>Положение о гранте (целевом субсидировании) на подготовку к Сибирскому турниру юных физиков 2016</a:t>
            </a:r>
            <a:endParaRPr lang="ru-RU" sz="2400" dirty="0"/>
          </a:p>
          <a:p>
            <a:r>
              <a:rPr lang="ru-RU" sz="2400" dirty="0"/>
              <a:t>1. Грант (целевое субсидирование, далее просто “грант”) на подготовку к Сибирскому турниру юных физиков выдаётся тренерам команд на пять месяцев, с сентября 2015 по январь 2016 года.</a:t>
            </a:r>
          </a:p>
          <a:p>
            <a:r>
              <a:rPr lang="ru-RU" sz="2400" dirty="0"/>
              <a:t>2. Сумма гранта составляет 65000 рублей на команду. Из него 30% выдаётся в сентябре 2015, а остальные 70% — в феврале 2016 года во время Сибирского турнира, если команда в нём действительно участвует.</a:t>
            </a:r>
          </a:p>
          <a:p>
            <a:pPr marL="0" indent="0">
              <a:buNone/>
            </a:pPr>
            <a:endParaRPr lang="ru-RU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04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00609"/>
                </a:solidFill>
              </a:rPr>
              <a:t>Положение о гранте (продолжение)</a:t>
            </a:r>
            <a:endParaRPr lang="ru-RU" b="1" dirty="0">
              <a:solidFill>
                <a:srgbClr val="90060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3. В конкурсе участвуют команды из Сибирского федерального округа.</a:t>
            </a:r>
          </a:p>
          <a:p>
            <a:r>
              <a:rPr lang="ru-RU" dirty="0"/>
              <a:t>4. Каждой команде, участвовавшей в мероприятиях ТЮФ сезона 2015, начисляются баллы по описанной ниже схеме.</a:t>
            </a:r>
            <a:br>
              <a:rPr lang="ru-RU" dirty="0"/>
            </a:br>
            <a:r>
              <a:rPr lang="ru-RU" dirty="0"/>
              <a:t>а) Сибирский ТЮФ 2015. Все команды получают по 10 баллов, плюс к этому 10 место — 1 балл, 9 место — 2 балла, … 1 место — 10 баллов. Места определяются по протоколу отборочных боёв.</a:t>
            </a:r>
            <a:br>
              <a:rPr lang="ru-RU" dirty="0"/>
            </a:br>
            <a:r>
              <a:rPr lang="ru-RU" dirty="0"/>
              <a:t>б) Российский ТЮФ 2015. Все команды получают по 10 баллов, плюс к этому 10 место — 1 балл, 9 место — 2 балла, … 1 место — 10 баллов. Места определяются по протоколу отборочных боёв.</a:t>
            </a:r>
            <a:br>
              <a:rPr lang="ru-RU" dirty="0"/>
            </a:br>
            <a:r>
              <a:rPr lang="ru-RU" dirty="0"/>
              <a:t>в) Семинары тренеров. Если от команды было не менее двух участий в обучающих семинарах тренеров, она получает 10 баллов; одно участие — 5 баллов.</a:t>
            </a:r>
            <a:br>
              <a:rPr lang="ru-RU" dirty="0"/>
            </a:br>
            <a:r>
              <a:rPr lang="ru-RU" dirty="0"/>
              <a:t>г) Лето. Если из команды не менее двух человек участвовало в ЛШ ТЮФ и в сборной России, она получает 10 баллов; одно участие — 5 баллов.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99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00609"/>
                </a:solidFill>
              </a:rPr>
              <a:t>Положение о гранте (продолжение)</a:t>
            </a:r>
            <a:endParaRPr lang="ru-RU" b="1" dirty="0">
              <a:solidFill>
                <a:srgbClr val="90060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Грант получают 10 верхних команд из списка. Если от школы в эту десятку попало несколько команд, грант получает каждая команда.</a:t>
            </a:r>
          </a:p>
          <a:p>
            <a:r>
              <a:rPr lang="ru-RU" dirty="0"/>
              <a:t>6. Если какие-то команды, вошедшие в первую десятку, заявляют о том, что в текущем году к турниру готовиться не будут, список расширяется на соответствующее число строчек вниз.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00609"/>
                </a:solidFill>
              </a:rPr>
              <a:t>Результаты Школы Пифагора</a:t>
            </a:r>
            <a:endParaRPr lang="ru-RU" b="1" dirty="0">
              <a:solidFill>
                <a:srgbClr val="90060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2400" b="1" dirty="0">
                <a:solidFill>
                  <a:schemeClr val="tx2"/>
                </a:solidFill>
              </a:rPr>
              <a:t>Б</a:t>
            </a:r>
            <a:r>
              <a:rPr lang="ru-RU" sz="2400" b="1" dirty="0" smtClean="0">
                <a:solidFill>
                  <a:schemeClr val="tx2"/>
                </a:solidFill>
              </a:rPr>
              <a:t>лагодаря математическим боям, </a:t>
            </a:r>
            <a:r>
              <a:rPr lang="ru-RU" sz="2400" b="1" dirty="0" smtClean="0">
                <a:solidFill>
                  <a:srgbClr val="7F1572"/>
                </a:solidFill>
              </a:rPr>
              <a:t>заметно вырос уровень математических умений учащихся</a:t>
            </a:r>
            <a:r>
              <a:rPr lang="ru-RU" sz="2400" b="1" dirty="0" smtClean="0">
                <a:solidFill>
                  <a:schemeClr val="tx2"/>
                </a:solidFill>
              </a:rPr>
              <a:t> в Новосибирской и Кемеровской области: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2"/>
                </a:solidFill>
              </a:rPr>
              <a:t>у</a:t>
            </a:r>
            <a:r>
              <a:rPr lang="ru-RU" sz="2400" b="1" dirty="0" smtClean="0">
                <a:solidFill>
                  <a:schemeClr val="tx2"/>
                </a:solidFill>
              </a:rPr>
              <a:t>мения рассуждать;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</a:rPr>
              <a:t>контролировать свои и чужие ошибки и т. </a:t>
            </a:r>
            <a:r>
              <a:rPr lang="ru-RU" sz="2400" b="1" dirty="0">
                <a:solidFill>
                  <a:schemeClr val="tx2"/>
                </a:solidFill>
              </a:rPr>
              <a:t>д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</a:rPr>
              <a:t> В учебных группах Школы Пифагора на юге Кузбасса </a:t>
            </a:r>
            <a:r>
              <a:rPr lang="ru-RU" sz="2400" b="1" dirty="0" smtClean="0">
                <a:solidFill>
                  <a:srgbClr val="7F1572"/>
                </a:solidFill>
              </a:rPr>
              <a:t>появилась «группа прорыва»</a:t>
            </a:r>
            <a:r>
              <a:rPr lang="ru-RU" sz="2400" b="1" dirty="0" smtClean="0">
                <a:solidFill>
                  <a:schemeClr val="tx2"/>
                </a:solidFill>
              </a:rPr>
              <a:t>, т.е. появились школьники, которые «доросли» до сложных задач.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</a:rPr>
              <a:t>Появилось сообщество школьников и взрослых.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</a:rPr>
              <a:t>У школьников формируется новый образ образования.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36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00609"/>
                </a:solidFill>
              </a:rPr>
              <a:t>Заключение</a:t>
            </a:r>
            <a:endParaRPr lang="ru-RU" b="1" dirty="0">
              <a:solidFill>
                <a:srgbClr val="90060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/>
              <a:t> </a:t>
            </a:r>
            <a:r>
              <a:rPr lang="ru-RU" i="1" dirty="0" smtClean="0"/>
              <a:t>   </a:t>
            </a:r>
            <a:r>
              <a:rPr lang="ru-RU" sz="2800" b="1" i="1" dirty="0" smtClean="0">
                <a:solidFill>
                  <a:srgbClr val="002060"/>
                </a:solidFill>
              </a:rPr>
              <a:t>Высказывания детей</a:t>
            </a:r>
            <a:endParaRPr lang="ru-RU" b="1" i="1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u="sng" dirty="0" smtClean="0">
                <a:solidFill>
                  <a:srgbClr val="900609"/>
                </a:solidFill>
              </a:rPr>
              <a:t>Эта </a:t>
            </a:r>
            <a:r>
              <a:rPr lang="ru-RU" b="1" i="1" u="sng" dirty="0">
                <a:solidFill>
                  <a:srgbClr val="900609"/>
                </a:solidFill>
              </a:rPr>
              <a:t>школа поменяла во мне многое, я приехала абсолютно другим человеком. </a:t>
            </a:r>
            <a:r>
              <a:rPr lang="ru-RU" b="1" i="1" dirty="0">
                <a:solidFill>
                  <a:schemeClr val="tx2"/>
                </a:solidFill>
              </a:rPr>
              <a:t>Каждый, с кем бы я не перекинулась хотя бы парой словечек, врезался мне в память. Надеюсь, что с большей частью людей я еще увижусь на Сибирском турнире и не только. До встречи</a:t>
            </a:r>
            <a:r>
              <a:rPr lang="ru-RU" b="1" i="1" dirty="0" smtClean="0">
                <a:solidFill>
                  <a:schemeClr val="tx2"/>
                </a:solidFill>
              </a:rPr>
              <a:t>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i="1" dirty="0">
                <a:solidFill>
                  <a:schemeClr val="tx2"/>
                </a:solidFill>
              </a:rPr>
              <a:t> На второй четырехдневке мой мозг гуманитария, мягко говоря, взрывался от “Высшей математики для юных физиков” </a:t>
            </a:r>
            <a:r>
              <a:rPr lang="ru-RU" b="1" i="1" u="sng" dirty="0">
                <a:solidFill>
                  <a:srgbClr val="900609"/>
                </a:solidFill>
              </a:rPr>
              <a:t>Но ощущение того, что ты что-то понимаешь, ты мыслишь, ты думаешь приносило только самые приятные эмоции.</a:t>
            </a:r>
            <a:r>
              <a:rPr lang="ru-RU" b="1" i="1" dirty="0">
                <a:solidFill>
                  <a:srgbClr val="900609"/>
                </a:solidFill>
              </a:rPr>
              <a:t> </a:t>
            </a:r>
            <a:r>
              <a:rPr lang="ru-RU" b="1" i="1" dirty="0">
                <a:solidFill>
                  <a:schemeClr val="tx2"/>
                </a:solidFill>
              </a:rPr>
              <a:t>Спасибо Алексею Александровичу Колчину и Ишикаеву Салавату Мансуровичу за столь большой объем разобранного материала, и Никите Черникову за то, что каждый раз не уставал помогать мне все получше понять и запомнить.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b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60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00609"/>
                </a:solidFill>
              </a:rPr>
              <a:t>Проблемы современного образования</a:t>
            </a:r>
            <a:endParaRPr lang="ru-RU" b="1" dirty="0">
              <a:solidFill>
                <a:srgbClr val="90060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4. Работа с одаренными детьми. </a:t>
            </a:r>
            <a:r>
              <a:rPr lang="ru-RU" sz="2400" b="1" dirty="0" smtClean="0">
                <a:solidFill>
                  <a:schemeClr val="tx2"/>
                </a:solidFill>
              </a:rPr>
              <a:t>К 8-9 классу способных детей становится меньше. Это связано с переходом на новую ступень-новый для школьников тип мышления, требующий рефлексивных способностей. Детей необходимо включать в серьезные оразовательные программы, где уделяется внимание их развитию.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  Одаренность связана с системным мышлением. Именно в ситуациях исследования у детей появляется опыт мышления. Но это исследование должно быть грамотно выстроено. Школа Развития «Пифагор» проектирует и реализует эти ситуациии.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2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1184856"/>
            <a:ext cx="10096500" cy="109470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Задача проекта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487" y="2627290"/>
            <a:ext cx="11500833" cy="284006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7F1572"/>
                </a:solidFill>
              </a:rPr>
              <a:t>Помочь ребенку раскрыться, найти если не свое признание, то, по крайней мере, дело, которым ему интересно заниматься.</a:t>
            </a:r>
            <a:endParaRPr lang="ru-RU" sz="4400" b="1" dirty="0">
              <a:solidFill>
                <a:srgbClr val="7F1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1094704"/>
            <a:ext cx="10096500" cy="92727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Подпроекты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820" y="2305318"/>
            <a:ext cx="11784169" cy="3162031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Лично – командные первенства.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2. Новосибирский турнир математических боев.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3. Городская устная математическая олимпиада для 6 – 8 классов.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4. Школа юного математика.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5. Цикл интенсивных учебно – познавательных семинаров «Применимая иматематика» для учащихся 8 – 11 классов.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6. Выездная школа развития «Пифагор».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7. Учебно – исследовательские погружения.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8. Всероссийский турнир юных физиков.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9. Сибирский турнир юных физиков.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10. Летняя школа турнира юных физиков.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11. Педагогичемкая мастерская.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12.Олимпиады учителей математики, физики и информатики.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0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Летняя школа 2015 </a:t>
            </a:r>
            <a:r>
              <a:rPr lang="ru-RU" b="1" dirty="0" smtClean="0">
                <a:solidFill>
                  <a:srgbClr val="C00000"/>
                </a:solidFill>
              </a:rPr>
              <a:t>г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(2 недели).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2885" y="1429555"/>
            <a:ext cx="10676585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Летняя школа</a:t>
            </a:r>
            <a:r>
              <a:rPr lang="ru-RU" sz="2400" b="1" dirty="0"/>
              <a:t> — это такое место, в котором на две недели собирается сообщество школьников и взрослых, интересующихся физикой и математикой</a:t>
            </a:r>
            <a:r>
              <a:rPr lang="ru-RU" sz="2400" b="1" dirty="0" smtClean="0"/>
              <a:t>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Учебная программа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1. Мини – ТЮФ (турнир юных физиков). </a:t>
            </a:r>
            <a:r>
              <a:rPr lang="ru-RU" sz="2400" b="1" dirty="0" smtClean="0">
                <a:solidFill>
                  <a:schemeClr val="tx2"/>
                </a:solidFill>
              </a:rPr>
              <a:t>Решение исследовательских задач, физбой (4 дня).</a:t>
            </a: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2. Математика для физиков / погружения, проекты. </a:t>
            </a:r>
            <a:r>
              <a:rPr lang="ru-RU" sz="2400" b="1" dirty="0" smtClean="0">
                <a:solidFill>
                  <a:schemeClr val="tx2"/>
                </a:solidFill>
              </a:rPr>
              <a:t>Курс «Высшая математика для физиков», или погружение «Аэрогидродинамика»      (9 – 11 кл).</a:t>
            </a: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endParaRPr lang="ru-RU" sz="2400" b="1" dirty="0" smtClean="0">
              <a:solidFill>
                <a:srgbClr val="32177D"/>
              </a:solidFill>
            </a:endParaRPr>
          </a:p>
          <a:p>
            <a:endParaRPr lang="ru-RU" sz="2400" b="1" dirty="0" smtClean="0"/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8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00609"/>
                </a:solidFill>
              </a:rPr>
              <a:t>Что дает летняя школа</a:t>
            </a:r>
            <a:endParaRPr lang="ru-RU" b="1" dirty="0">
              <a:solidFill>
                <a:srgbClr val="90060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815920"/>
            <a:ext cx="9982200" cy="43562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возможность поработать с опытными тренерами;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</a:rPr>
              <a:t> прослушать курс лекций по точным наукам;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</a:rPr>
              <a:t> участие в одном из проектов;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общение с другими учащимися и преподавателями в неформальной обстановке;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</a:rPr>
              <a:t> отдых.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  Во второй половине дня в школе проходят клубы, спортивные соревнования, интеллектуальные игры, конкурсы, концерты.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8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" y="360608"/>
            <a:ext cx="10290220" cy="606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ademicLiterature_16x9_TP103431361.potx" id="{2F0AAF73-AE41-486D-B6DC-0985ADE3F2EC}" vid="{EF7BD8ED-D7CC-46AA-8B96-4CA16C4A9ED2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Академическая презентация, макет с лентами и полосками (широкоэкранный формат)</Template>
  <TotalTime>0</TotalTime>
  <Words>1749</Words>
  <Application>Microsoft Office PowerPoint</Application>
  <PresentationFormat>Широкоэкранный</PresentationFormat>
  <Paragraphs>175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PMingLiU</vt:lpstr>
      <vt:lpstr>Arial</vt:lpstr>
      <vt:lpstr>Calibri</vt:lpstr>
      <vt:lpstr>Euphemia</vt:lpstr>
      <vt:lpstr>Plantagenet Cherokee</vt:lpstr>
      <vt:lpstr>Times New Roman</vt:lpstr>
      <vt:lpstr>Wingdings</vt:lpstr>
      <vt:lpstr>Academic Literature 16x9</vt:lpstr>
      <vt:lpstr>Школа развития «Пифагор»                      Бубликова Галина Ильинична, учитель физики  </vt:lpstr>
      <vt:lpstr>Руководитель проекта</vt:lpstr>
      <vt:lpstr>Проблемы современного образования</vt:lpstr>
      <vt:lpstr>Проблемы современного образования</vt:lpstr>
      <vt:lpstr>Задача проекта</vt:lpstr>
      <vt:lpstr>Подпроекты</vt:lpstr>
      <vt:lpstr>Летняя школа 2015 г (2 недели).</vt:lpstr>
      <vt:lpstr>Что дает летняя 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Октябрьский семинар тренеров турнира юных физиков (ТЮФ).</vt:lpstr>
      <vt:lpstr>Презентация PowerPoint</vt:lpstr>
      <vt:lpstr>Содержание семинара</vt:lpstr>
      <vt:lpstr>Третий день семинара – учебный физический бой</vt:lpstr>
      <vt:lpstr>Планирование эксперимента</vt:lpstr>
      <vt:lpstr>Эксперимент</vt:lpstr>
      <vt:lpstr>Презентация работы</vt:lpstr>
      <vt:lpstr>Участники семинара</vt:lpstr>
      <vt:lpstr>Другие формы образования в школе «Пифагор»</vt:lpstr>
      <vt:lpstr>Новосибирский турнир математических боев</vt:lpstr>
      <vt:lpstr>«Школа юного математика (ШЮМ)»</vt:lpstr>
      <vt:lpstr>Цикл интенсивных учебно – познавательных семинаров «Применимая математика» </vt:lpstr>
      <vt:lpstr>Выездная школа развития «Пифагор»</vt:lpstr>
      <vt:lpstr>Учебные и исследовательские погружения</vt:lpstr>
      <vt:lpstr>Сибирский турнир юных физиков (СибТЮФ)</vt:lpstr>
      <vt:lpstr>Специфика СибТЮФ</vt:lpstr>
      <vt:lpstr>Турниры</vt:lpstr>
      <vt:lpstr>Грантовая система</vt:lpstr>
      <vt:lpstr>Положение о гранте (продолжение)</vt:lpstr>
      <vt:lpstr>Положение о гранте (продолжение)</vt:lpstr>
      <vt:lpstr>Результаты Школы Пифагора</vt:lpstr>
      <vt:lpstr>Заключение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2015-11-04T04:19:31Z</dcterms:created>
  <dcterms:modified xsi:type="dcterms:W3CDTF">2015-12-14T07:25:40Z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