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77" r:id="rId2"/>
    <p:sldId id="276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68" r:id="rId21"/>
    <p:sldId id="269" r:id="rId22"/>
    <p:sldId id="27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4E1"/>
    <a:srgbClr val="006600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35239A-389E-4F38-8E2A-56FD2DD8C28C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211583-47E4-488D-AACF-21F496C24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7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C9A9-9754-408E-89FB-CA6042A8458F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33C7-5CCE-4354-9054-CAB58D9D9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5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45DF-9146-4AA2-B0E3-21A1709C6EE9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E2C4-04B4-4E21-BA35-684AB858E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3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3C1C-EEF8-49D2-8623-9BB46C3AC002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CFFAE-C0B9-4C76-B4B5-DA1258AAE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3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B776-C96D-423F-A0F8-74F7827C5B51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D9-E1F7-46A2-97A8-36F8F2343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F32D-E7FB-4EB0-952F-34C9AB30083D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BE59-8A59-4666-B681-418DF94CD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7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EE5F-CAE7-43FD-BFBE-0062CBFC60EB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7E99-DCD4-4B6E-9FF6-DF36CB4DA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0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3940-CB33-4C88-9955-345E3096A294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4962-DDB7-421D-A03C-7D3B63F0C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9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D8D1A-8884-420B-BA3A-5F19D749092F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DB1D-D18F-4582-8A97-EEE525E9C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09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3F5E-C05A-42D5-AB94-1657247B2693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B85B-DCC8-4FDD-A88F-9A2F83842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936B-CFAA-4C73-9520-7BFD697DE045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DEB6-AAA0-476D-AF66-BB7C0C84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5DD0-0FBC-4E4A-BB52-F97B6BED5574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71E2A-E459-4704-8D05-F67050C2F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CD401-52D4-416E-8D03-93C39CB74909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4F123-4B31-44A5-B94D-E943F522D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1196752"/>
            <a:ext cx="8229600" cy="504056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Презентация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 уроку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по теме: «</a:t>
            </a:r>
            <a:r>
              <a:rPr lang="ru-RU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Формулы</a:t>
            </a:r>
            <a:r>
              <a:rPr lang="en-US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суммы </a:t>
            </a:r>
            <a:r>
              <a:rPr lang="en-US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разности кубов двух выражений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», 7 класс.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4000" dirty="0">
                <a:solidFill>
                  <a:srgbClr val="007A37"/>
                </a:solidFill>
                <a:latin typeface="Monotype Corsiva" pitchFamily="66" charset="0"/>
              </a:rPr>
              <a:t>Учитель математики </a:t>
            </a:r>
            <a:endParaRPr lang="ru-RU" sz="40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A37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Постникова Александра Анатольевна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7A37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301208"/>
            <a:ext cx="38988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П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остниковаАА.ppt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3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916832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srgbClr val="1554E1"/>
                </a:solidFill>
                <a:latin typeface="Monotype Corsiva" pitchFamily="66" charset="0"/>
              </a:rPr>
              <a:t>Разложите на множители сумму и разность кубов</a:t>
            </a:r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:</a:t>
            </a:r>
            <a:endParaRPr lang="ru-RU" sz="6000" dirty="0">
              <a:solidFill>
                <a:srgbClr val="007A37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3501008"/>
            <a:ext cx="20377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m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3</a:t>
            </a: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+</a:t>
            </a:r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n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3</a:t>
            </a: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573016"/>
            <a:ext cx="20345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z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3</a:t>
            </a: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 – </a:t>
            </a:r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p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988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48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Проверка знаний </a:t>
            </a:r>
          </a:p>
          <a:p>
            <a:pPr algn="ctr">
              <a:defRPr/>
            </a:pPr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теоретического материала</a:t>
            </a:r>
            <a:endParaRPr lang="ru-RU" sz="48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pic>
        <p:nvPicPr>
          <p:cNvPr id="10" name="Picture 5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8590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41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7504" y="1412776"/>
            <a:ext cx="4392488" cy="4968552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</a:rPr>
              <a:t> </a:t>
            </a:r>
            <a:endParaRPr lang="ru-RU" sz="54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Вставьте 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пропущенные слова и выражения:</a:t>
            </a:r>
            <a:b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91061" y="1433558"/>
            <a:ext cx="4388296" cy="4968552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Трехчлен а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– 2а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называют 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_______________квадратом __________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a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 и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Трехчлен а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а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называют 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_______________квадратом __________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a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 и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 кубов двух выражений равна произведению разности этих выражений и _________________ квадрата их суммы.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Тождество  _________________ называется формулой суммы кубов двух выражений.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ru-RU" sz="1800" dirty="0"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43117" y="1433558"/>
            <a:ext cx="4392488" cy="4968552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 smtClean="0">
                <a:latin typeface="Arial" pitchFamily="34" charset="0"/>
              </a:rPr>
              <a:t> </a:t>
            </a:r>
            <a:endParaRPr lang="ru-RU" sz="54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11" name="Объект 5"/>
          <p:cNvSpPr>
            <a:spLocks noGrp="1"/>
          </p:cNvSpPr>
          <p:nvPr>
            <p:ph sz="half" idx="1"/>
          </p:nvPr>
        </p:nvSpPr>
        <p:spPr>
          <a:xfrm>
            <a:off x="4636337" y="1443933"/>
            <a:ext cx="4388296" cy="4968552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Трехчлен а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+ 2а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называют 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_______________квадратом __________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a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 и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Трехчлен а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 –</a:t>
            </a:r>
            <a:r>
              <a:rPr lang="ru-RU" sz="2200" b="1" dirty="0" smtClean="0">
                <a:latin typeface="Monotype Corsiva" pitchFamily="66" charset="0"/>
              </a:rPr>
              <a:t> 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а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+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baseline="30000" dirty="0" smtClean="0">
                <a:solidFill>
                  <a:srgbClr val="007A37"/>
                </a:solidFill>
                <a:latin typeface="Monotype Corsiva" pitchFamily="66" charset="0"/>
              </a:rPr>
              <a:t>2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называют 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_______________квадратом __________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a</a:t>
            </a:r>
            <a:r>
              <a:rPr lang="kk-KZ" sz="2200" b="1" dirty="0" smtClean="0">
                <a:solidFill>
                  <a:srgbClr val="007A37"/>
                </a:solidFill>
                <a:latin typeface="Monotype Corsiva" pitchFamily="66" charset="0"/>
              </a:rPr>
              <a:t> и </a:t>
            </a:r>
            <a:r>
              <a:rPr lang="en-US" sz="2200" b="1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________ кубов двух выражений равна произведению  суммы этих выражений и _______________ квадрата их разности.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lvl="0">
              <a:buFont typeface="+mj-lt"/>
              <a:buAutoNum type="arabicParenR"/>
            </a:pPr>
            <a:r>
              <a:rPr lang="ru-RU" sz="2200" b="1" dirty="0" smtClean="0">
                <a:solidFill>
                  <a:srgbClr val="007A37"/>
                </a:solidFill>
                <a:latin typeface="Monotype Corsiva" pitchFamily="66" charset="0"/>
              </a:rPr>
              <a:t>Тождество  _________________ называется формулой разности кубов двух выражений.</a:t>
            </a:r>
            <a:endParaRPr lang="ru-RU" sz="2200" dirty="0" smtClean="0">
              <a:solidFill>
                <a:srgbClr val="007A37"/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ru-RU" sz="1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44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348880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Применение  формул суммы и разности кубов</a:t>
            </a:r>
            <a:endParaRPr lang="ru-RU" sz="48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pic>
        <p:nvPicPr>
          <p:cNvPr id="8" name="Picture 5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8590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74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 smtClean="0">
                <a:latin typeface="Monotype Corsiva" pitchFamily="66" charset="0"/>
              </a:rPr>
              <a:t> </a:t>
            </a: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z="1400" smtClean="0">
                <a:latin typeface="Monotype Corsiva" pitchFamily="66" charset="0"/>
              </a:rPr>
              <a:pPr>
                <a:defRPr/>
              </a:pPr>
              <a:t>14</a:t>
            </a:fld>
            <a:endParaRPr lang="ru-RU" sz="1400" dirty="0">
              <a:latin typeface="Monotype Corsiva" pitchFamily="66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774460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1) Докажите, что выражение кратно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80: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565726"/>
            <a:ext cx="5822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Доказательство: 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43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3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+ 37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3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=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105872"/>
            <a:ext cx="6336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= (43 + 37)( 43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– 43*37 +37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) = 80* ( 43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– 43*37 +37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)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662041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7A37"/>
                </a:solidFill>
                <a:latin typeface="Monotype Corsiva" pitchFamily="66" charset="0"/>
              </a:rPr>
              <a:t>Так как один из множителей делится на 80, то и все произведение будет делиться на 80,т.е будет выражение кратно 80.</a:t>
            </a:r>
            <a:endParaRPr lang="ru-RU" sz="3600" dirty="0">
              <a:solidFill>
                <a:srgbClr val="007A37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9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dirty="0" smtClean="0">
                <a:latin typeface="Monotype Corsiva" pitchFamily="66" charset="0"/>
              </a:rPr>
              <a:t> </a:t>
            </a: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87624" y="1628800"/>
            <a:ext cx="56886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2) Решите уравнение: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1741" y="2492896"/>
            <a:ext cx="4665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(</a:t>
            </a:r>
            <a:r>
              <a:rPr lang="en-US" sz="4000" dirty="0" smtClean="0">
                <a:solidFill>
                  <a:srgbClr val="1554E1"/>
                </a:solidFill>
                <a:latin typeface="Monotype Corsiva" pitchFamily="66" charset="0"/>
              </a:rPr>
              <a:t>x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+ </a:t>
            </a:r>
            <a:r>
              <a:rPr lang="ru-RU" sz="4000" dirty="0">
                <a:solidFill>
                  <a:srgbClr val="1554E1"/>
                </a:solidFill>
                <a:latin typeface="Monotype Corsiva" pitchFamily="66" charset="0"/>
              </a:rPr>
              <a:t>4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)(</a:t>
            </a:r>
            <a:r>
              <a:rPr lang="en-US" sz="4000" dirty="0" smtClean="0">
                <a:solidFill>
                  <a:srgbClr val="1554E1"/>
                </a:solidFill>
                <a:latin typeface="Monotype Corsiva" pitchFamily="66" charset="0"/>
              </a:rPr>
              <a:t>x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– 4</a:t>
            </a:r>
            <a:r>
              <a:rPr lang="en-US" sz="4000" dirty="0" smtClean="0">
                <a:solidFill>
                  <a:srgbClr val="1554E1"/>
                </a:solidFill>
                <a:latin typeface="Monotype Corsiva" pitchFamily="66" charset="0"/>
              </a:rPr>
              <a:t>x</a:t>
            </a:r>
            <a:r>
              <a:rPr lang="ru-RU" sz="4000" dirty="0" smtClean="0">
                <a:solidFill>
                  <a:srgbClr val="1554E1"/>
                </a:solidFill>
                <a:latin typeface="Monotype Corsiva" pitchFamily="66" charset="0"/>
              </a:rPr>
              <a:t> + 16) = 8,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6558" y="3208084"/>
            <a:ext cx="2097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4000" baseline="30000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 + 16=8,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8999" y="3904688"/>
            <a:ext cx="2424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4000" baseline="30000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 = 8 – 16, 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8999" y="4644571"/>
            <a:ext cx="18598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Monotype Corsiva" pitchFamily="66" charset="0"/>
              </a:rPr>
              <a:t>x</a:t>
            </a:r>
            <a:r>
              <a:rPr lang="ru-RU" sz="4000" baseline="30000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 = – 8, 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8999" y="5279460"/>
            <a:ext cx="1596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Monotype Corsiva" pitchFamily="66" charset="0"/>
              </a:rPr>
              <a:t>х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 = – 2.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5249079"/>
            <a:ext cx="2441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Ответ: – 2.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9062" y="1411329"/>
            <a:ext cx="82192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dirty="0">
                <a:solidFill>
                  <a:srgbClr val="007A37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 Найдите значение выражения </a:t>
            </a:r>
          </a:p>
          <a:p>
            <a:r>
              <a:rPr lang="ru-RU" sz="4000" dirty="0" smtClean="0">
                <a:solidFill>
                  <a:srgbClr val="007A37"/>
                </a:solidFill>
                <a:latin typeface="Monotype Corsiva" panose="03010101010201010101" pitchFamily="66" charset="0"/>
              </a:rPr>
              <a:t>64 </a:t>
            </a:r>
            <a:r>
              <a:rPr lang="ru-RU" sz="4000" dirty="0">
                <a:solidFill>
                  <a:srgbClr val="007A37"/>
                </a:solidFill>
                <a:latin typeface="Monotype Corsiva" panose="03010101010201010101" pitchFamily="66" charset="0"/>
              </a:rPr>
              <a:t>– (4 – 3а)(16 + 12а + 9а</a:t>
            </a:r>
            <a:r>
              <a:rPr lang="ru-RU" sz="4000" baseline="30000" dirty="0">
                <a:solidFill>
                  <a:srgbClr val="007A37"/>
                </a:solidFill>
                <a:latin typeface="Monotype Corsiva" panose="03010101010201010101" pitchFamily="66" charset="0"/>
              </a:rPr>
              <a:t>2</a:t>
            </a:r>
            <a:r>
              <a:rPr lang="ru-RU" sz="4000" dirty="0">
                <a:solidFill>
                  <a:srgbClr val="007A37"/>
                </a:solidFill>
                <a:latin typeface="Monotype Corsiva" panose="03010101010201010101" pitchFamily="66" charset="0"/>
              </a:rPr>
              <a:t>) </a:t>
            </a:r>
            <a:r>
              <a:rPr lang="ru-RU" sz="4000" dirty="0" smtClean="0">
                <a:solidFill>
                  <a:srgbClr val="007A37"/>
                </a:solidFill>
                <a:latin typeface="Monotype Corsiva" panose="03010101010201010101" pitchFamily="66" charset="0"/>
              </a:rPr>
              <a:t> при а= </a:t>
            </a:r>
            <a:endParaRPr lang="ru-RU" sz="4000" dirty="0">
              <a:solidFill>
                <a:srgbClr val="007A37"/>
              </a:solidFill>
              <a:latin typeface="Monotype Corsiva" panose="03010101010201010101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9062" y="268795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1554E1"/>
                </a:solidFill>
                <a:latin typeface="Monotype Corsiva" panose="03010101010201010101" pitchFamily="66" charset="0"/>
              </a:rPr>
              <a:t>64 – (4 – 3а)(16 + 12а + 9а</a:t>
            </a:r>
            <a:r>
              <a:rPr lang="ru-RU" sz="4000" baseline="30000" dirty="0">
                <a:solidFill>
                  <a:srgbClr val="1554E1"/>
                </a:solidFill>
                <a:latin typeface="Monotype Corsiva" panose="03010101010201010101" pitchFamily="66" charset="0"/>
              </a:rPr>
              <a:t>2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) =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625727"/>
              </p:ext>
            </p:extLst>
          </p:nvPr>
        </p:nvGraphicFramePr>
        <p:xfrm>
          <a:off x="7236296" y="1965861"/>
          <a:ext cx="565398" cy="82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Уравнение" r:id="rId3" imgW="266469" imgH="393359" progId="Equation.3">
                  <p:embed/>
                </p:oleObj>
              </mc:Choice>
              <mc:Fallback>
                <p:oleObj name="Уравнение" r:id="rId3" imgW="266469" imgH="39335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1965861"/>
                        <a:ext cx="565398" cy="827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38175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6805" y="3352869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= 64 </a:t>
            </a:r>
            <a:r>
              <a:rPr lang="ru-RU" sz="4000" dirty="0">
                <a:solidFill>
                  <a:srgbClr val="1554E1"/>
                </a:solidFill>
                <a:latin typeface="Monotype Corsiva" panose="03010101010201010101" pitchFamily="66" charset="0"/>
              </a:rPr>
              <a:t>– 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(64 – 27а</a:t>
            </a:r>
            <a:r>
              <a:rPr lang="ru-RU" sz="4000" baseline="30000" dirty="0">
                <a:solidFill>
                  <a:srgbClr val="1554E1"/>
                </a:solidFill>
                <a:latin typeface="Monotype Corsiva" panose="03010101010201010101" pitchFamily="66" charset="0"/>
              </a:rPr>
              <a:t>3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) =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97896" y="3346474"/>
            <a:ext cx="3321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64 </a:t>
            </a:r>
            <a:r>
              <a:rPr lang="ru-RU" sz="4000" dirty="0">
                <a:solidFill>
                  <a:srgbClr val="1554E1"/>
                </a:solidFill>
                <a:latin typeface="Monotype Corsiva" panose="03010101010201010101" pitchFamily="66" charset="0"/>
              </a:rPr>
              <a:t>– 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64 + 27а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3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 =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16776" y="3339524"/>
            <a:ext cx="1224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27а</a:t>
            </a:r>
            <a:r>
              <a:rPr lang="ru-RU" sz="4000" baseline="30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3</a:t>
            </a:r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 ,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5642" y="4142060"/>
            <a:ext cx="4329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A37"/>
                </a:solidFill>
                <a:latin typeface="Monotype Corsiva" panose="03010101010201010101" pitchFamily="66" charset="0"/>
              </a:rPr>
              <a:t>при а= </a:t>
            </a:r>
            <a:r>
              <a:rPr lang="ru-RU" sz="4000" dirty="0" smtClean="0">
                <a:solidFill>
                  <a:srgbClr val="007A37"/>
                </a:solidFill>
                <a:latin typeface="Monotype Corsiva" panose="03010101010201010101" pitchFamily="66" charset="0"/>
              </a:rPr>
              <a:t>    , получим</a:t>
            </a:r>
            <a:endParaRPr lang="ru-RU" sz="4000" dirty="0">
              <a:solidFill>
                <a:srgbClr val="007A37"/>
              </a:solidFill>
              <a:latin typeface="Monotype Corsiva" panose="03010101010201010101" pitchFamily="66" charset="0"/>
            </a:endParaRPr>
          </a:p>
          <a:p>
            <a:r>
              <a:rPr lang="ru-RU" sz="4000" dirty="0" smtClean="0">
                <a:solidFill>
                  <a:srgbClr val="1554E1"/>
                </a:solidFill>
                <a:latin typeface="Monotype Corsiva" panose="03010101010201010101" pitchFamily="66" charset="0"/>
              </a:rPr>
              <a:t> </a:t>
            </a:r>
            <a:endParaRPr lang="ru-RU" sz="4000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221001"/>
              </p:ext>
            </p:extLst>
          </p:nvPr>
        </p:nvGraphicFramePr>
        <p:xfrm>
          <a:off x="1825923" y="4060755"/>
          <a:ext cx="596412" cy="87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Уравнение" r:id="rId5" imgW="266469" imgH="393359" progId="Equation.3">
                  <p:embed/>
                </p:oleObj>
              </mc:Choice>
              <mc:Fallback>
                <p:oleObj name="Уравнение" r:id="rId5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923" y="4060755"/>
                        <a:ext cx="596412" cy="873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42907"/>
              </p:ext>
            </p:extLst>
          </p:nvPr>
        </p:nvGraphicFramePr>
        <p:xfrm>
          <a:off x="584746" y="5064204"/>
          <a:ext cx="36131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Уравнение" r:id="rId6" imgW="1460160" imgH="393480" progId="Equation.3">
                  <p:embed/>
                </p:oleObj>
              </mc:Choice>
              <mc:Fallback>
                <p:oleObj name="Уравнение" r:id="rId6" imgW="14601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746" y="5064204"/>
                        <a:ext cx="3613150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332353" y="5432234"/>
            <a:ext cx="2073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Ответ: 8.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20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060848"/>
            <a:ext cx="534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7A37"/>
                </a:solidFill>
                <a:latin typeface="Monotype Corsiva" pitchFamily="66" charset="0"/>
              </a:rPr>
              <a:t>Самостоятельная работа</a:t>
            </a:r>
            <a:endParaRPr lang="ru-RU" sz="4000" dirty="0">
              <a:solidFill>
                <a:srgbClr val="007A37"/>
              </a:solidFill>
              <a:latin typeface="Monotype Corsiva" pitchFamily="66" charset="0"/>
            </a:endParaRPr>
          </a:p>
        </p:txBody>
      </p:sp>
      <p:pic>
        <p:nvPicPr>
          <p:cNvPr id="8" name="Picture 8" descr="2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12976"/>
            <a:ext cx="2913063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988840"/>
          <a:ext cx="6048672" cy="3024336"/>
        </p:xfrm>
        <a:graphic>
          <a:graphicData uri="http://schemas.openxmlformats.org/drawingml/2006/table">
            <a:tbl>
              <a:tblPr/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Вариант № 1</a:t>
                      </a:r>
                      <a:endParaRPr lang="ru-RU" sz="1400" kern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Вариант № 2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Вариант № 3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400" kern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kern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400" kern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196752"/>
            <a:ext cx="8352928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40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3568" y="1988840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554E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Домашнее задание: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554E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1)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Повторить формулы СУ;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2) Выполнить №28.47(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а,б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), 28.63(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а,б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Творческое  задание: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A37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написать сказку о формулах сокращенного умножения.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A37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Рисунок 3" descr="солнышк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334381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564904"/>
            <a:ext cx="334786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780928"/>
            <a:ext cx="24482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52736"/>
            <a:ext cx="33843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554E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 меня нет вопросов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554E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31840" y="476672"/>
            <a:ext cx="2520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554E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 меня остались вопросы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554E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156176" y="620688"/>
            <a:ext cx="2520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554E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 меня много вопросов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554E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4D51A5A-35EF-4A0D-874D-88E30FEDC04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6" name="Picture 4" descr="OW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218111"/>
            <a:ext cx="18573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Прямоугольник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37" y="1556792"/>
            <a:ext cx="7296150" cy="332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1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33F5E-C05A-42D5-AB94-1657247B2693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B85B-DCC8-4FDD-A88F-9A2F83842B4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5" name="Picture 3" descr="смайл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924175"/>
            <a:ext cx="4275137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75656" y="1628800"/>
            <a:ext cx="627031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8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2196">
            <a:off x="7089775" y="5486400"/>
            <a:ext cx="1174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H:\Documents and Settings\Aida\Рабочий стол\НОвая ГРАФИКА сборник\1111111111111\ED12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929188"/>
            <a:ext cx="785813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H:\Documents and Settings\Aida\Рабочий стол\НОвая ГРАФИКА сборник\1111111111111\image317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0305">
            <a:off x="1360488" y="5553075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214423" y="1340768"/>
            <a:ext cx="6865729" cy="439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046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Формулы суммы </a:t>
            </a:r>
          </a:p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 разности кубов </a:t>
            </a:r>
          </a:p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двух выражений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196752"/>
            <a:ext cx="8352928" cy="515959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«У математиков существует 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свой язык – 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это формулы» </a:t>
            </a:r>
          </a:p>
          <a:p>
            <a:pPr algn="r">
              <a:defRPr/>
            </a:pPr>
            <a:r>
              <a:rPr lang="ru-RU" sz="3600" dirty="0" smtClean="0">
                <a:solidFill>
                  <a:srgbClr val="007A37"/>
                </a:solidFill>
                <a:latin typeface="Monotype Corsiva" pitchFamily="66" charset="0"/>
              </a:rPr>
              <a:t> </a:t>
            </a:r>
            <a:r>
              <a:rPr lang="ru-RU" sz="2800" dirty="0" smtClean="0">
                <a:solidFill>
                  <a:srgbClr val="007A37"/>
                </a:solidFill>
                <a:latin typeface="Monotype Corsiva" pitchFamily="66" charset="0"/>
              </a:rPr>
              <a:t>Софья Ковалевская</a:t>
            </a:r>
            <a:r>
              <a:rPr lang="ru-RU" sz="3600" dirty="0" smtClean="0">
                <a:solidFill>
                  <a:srgbClr val="007A37"/>
                </a:solidFill>
                <a:latin typeface="Arial" pitchFamily="34" charset="0"/>
              </a:rPr>
              <a:t> </a:t>
            </a:r>
            <a:endParaRPr lang="ru-RU" sz="3600" b="1" i="1" dirty="0">
              <a:solidFill>
                <a:srgbClr val="007A37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06E6D-D04B-4789-8933-5E8DD45FF700}" type="datetime1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0585D-DA82-4379-B186-818A752466A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54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pic>
        <p:nvPicPr>
          <p:cNvPr id="6" name="Picture 5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8590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91880" y="2177088"/>
            <a:ext cx="4629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Проверка домашнего задания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latin typeface="Arial" pitchFamily="34" charset="0"/>
              </a:rPr>
              <a:t> </a:t>
            </a:r>
            <a:endParaRPr lang="ru-RU" sz="4800" b="1" i="1" dirty="0">
              <a:solidFill>
                <a:srgbClr val="1554E1"/>
              </a:solidFill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8" name="Picture 5" descr="Рисунок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3861048"/>
            <a:ext cx="2151777" cy="270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835696" y="2924944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Устная работа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180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112568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3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41277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Представьте </a:t>
            </a:r>
            <a:r>
              <a:rPr lang="ru-RU" sz="4800" dirty="0">
                <a:solidFill>
                  <a:srgbClr val="1554E1"/>
                </a:solidFill>
                <a:latin typeface="Monotype Corsiva" pitchFamily="66" charset="0"/>
              </a:rPr>
              <a:t>выражение в виде квадрата одночлена: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3356992"/>
            <a:ext cx="19191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0,25а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4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3429000"/>
            <a:ext cx="15648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36</a:t>
            </a:r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m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6</a:t>
            </a:r>
            <a:endParaRPr lang="ru-RU" sz="6000" dirty="0">
              <a:solidFill>
                <a:srgbClr val="007A37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3356992"/>
            <a:ext cx="1072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4х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4</a:t>
            </a:r>
            <a:endParaRPr lang="ru-RU" sz="60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5880" y="1182322"/>
            <a:ext cx="8280920" cy="5184576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3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1988840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srgbClr val="1554E1"/>
                </a:solidFill>
                <a:latin typeface="Monotype Corsiva" pitchFamily="66" charset="0"/>
              </a:rPr>
              <a:t>Представьте выражение в виде куба одночлена: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3429000"/>
            <a:ext cx="14109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27а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3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573016"/>
            <a:ext cx="14253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64р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6</a:t>
            </a:r>
            <a:endParaRPr lang="ru-RU" sz="6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3645024"/>
            <a:ext cx="16257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– 8</a:t>
            </a:r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b</a:t>
            </a:r>
            <a:r>
              <a:rPr lang="ru-RU" sz="6000" baseline="30000" dirty="0" smtClean="0">
                <a:solidFill>
                  <a:srgbClr val="007A37"/>
                </a:solidFill>
                <a:latin typeface="Monotype Corsiva" pitchFamily="66" charset="0"/>
              </a:rPr>
              <a:t>9</a:t>
            </a:r>
            <a:endParaRPr lang="ru-RU" sz="6000" dirty="0">
              <a:solidFill>
                <a:srgbClr val="007A37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AB776-C96D-423F-A0F8-74F7827C5B51}" type="datetime1">
              <a:rPr lang="ru-RU" smtClean="0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5B1D9-E1F7-46A2-97A8-36F8F23439E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1196752"/>
            <a:ext cx="8280920" cy="5040560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</a:rPr>
              <a:t> </a:t>
            </a:r>
            <a:endParaRPr lang="ru-RU" sz="3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98884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srgbClr val="1554E1"/>
                </a:solidFill>
                <a:latin typeface="Monotype Corsiva" pitchFamily="66" charset="0"/>
              </a:rPr>
              <a:t>Найдите произведение одночленов</a:t>
            </a:r>
            <a:r>
              <a:rPr lang="ru-RU" sz="4800" dirty="0" smtClean="0">
                <a:solidFill>
                  <a:srgbClr val="1554E1"/>
                </a:solidFill>
                <a:latin typeface="Monotype Corsiva" pitchFamily="66" charset="0"/>
              </a:rPr>
              <a:t>:</a:t>
            </a: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 </a:t>
            </a:r>
            <a:endParaRPr lang="ru-RU" sz="5400" dirty="0">
              <a:solidFill>
                <a:srgbClr val="007A37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3140968"/>
            <a:ext cx="17908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2а*3в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3284984"/>
            <a:ext cx="2355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0,5х*4</a:t>
            </a:r>
            <a:r>
              <a:rPr lang="en-US" sz="6000" dirty="0" smtClean="0">
                <a:solidFill>
                  <a:srgbClr val="007A37"/>
                </a:solidFill>
                <a:latin typeface="Monotype Corsiva" pitchFamily="66" charset="0"/>
              </a:rPr>
              <a:t>z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3212976"/>
            <a:ext cx="39244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(2/5)</a:t>
            </a:r>
            <a:r>
              <a:rPr lang="ru-RU" sz="6000" dirty="0" err="1" smtClean="0">
                <a:solidFill>
                  <a:srgbClr val="007A37"/>
                </a:solidFill>
                <a:latin typeface="Monotype Corsiva" pitchFamily="66" charset="0"/>
              </a:rPr>
              <a:t>х</a:t>
            </a:r>
            <a:r>
              <a:rPr lang="ru-RU" sz="6000" dirty="0" smtClean="0">
                <a:solidFill>
                  <a:srgbClr val="007A37"/>
                </a:solidFill>
                <a:latin typeface="Monotype Corsiva" pitchFamily="66" charset="0"/>
              </a:rPr>
              <a:t>*(3/4)у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3866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математика - 2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- 2!</Template>
  <TotalTime>396</TotalTime>
  <Words>557</Words>
  <Application>Microsoft Office PowerPoint</Application>
  <PresentationFormat>Экран (4:3)</PresentationFormat>
  <Paragraphs>171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Monotype Corsiva</vt:lpstr>
      <vt:lpstr>Times New Roman</vt:lpstr>
      <vt:lpstr>математика - 2!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Вставьте пропущенные слова и выражения: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dc:description>http://aida.ucoz.ru</dc:description>
  <cp:lastModifiedBy>Царь</cp:lastModifiedBy>
  <cp:revision>27</cp:revision>
  <dcterms:created xsi:type="dcterms:W3CDTF">2014-01-22T03:40:35Z</dcterms:created>
  <dcterms:modified xsi:type="dcterms:W3CDTF">2015-10-08T15:54:20Z</dcterms:modified>
  <cp:category>шаблоны для презентаций</cp:category>
</cp:coreProperties>
</file>